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1" r:id="rId1"/>
  </p:sldMasterIdLst>
  <p:notesMasterIdLst>
    <p:notesMasterId r:id="rId71"/>
  </p:notesMasterIdLst>
  <p:handoutMasterIdLst>
    <p:handoutMasterId r:id="rId72"/>
  </p:handoutMasterIdLst>
  <p:sldIdLst>
    <p:sldId id="262" r:id="rId2"/>
    <p:sldId id="356" r:id="rId3"/>
    <p:sldId id="395" r:id="rId4"/>
    <p:sldId id="433" r:id="rId5"/>
    <p:sldId id="665" r:id="rId6"/>
    <p:sldId id="618" r:id="rId7"/>
    <p:sldId id="687" r:id="rId8"/>
    <p:sldId id="619" r:id="rId9"/>
    <p:sldId id="671" r:id="rId10"/>
    <p:sldId id="689" r:id="rId11"/>
    <p:sldId id="629" r:id="rId12"/>
    <p:sldId id="635" r:id="rId13"/>
    <p:sldId id="290" r:id="rId14"/>
    <p:sldId id="688" r:id="rId15"/>
    <p:sldId id="636" r:id="rId16"/>
    <p:sldId id="287" r:id="rId17"/>
    <p:sldId id="415" r:id="rId18"/>
    <p:sldId id="404" r:id="rId19"/>
    <p:sldId id="286" r:id="rId20"/>
    <p:sldId id="417" r:id="rId21"/>
    <p:sldId id="583" r:id="rId22"/>
    <p:sldId id="660" r:id="rId23"/>
    <p:sldId id="679" r:id="rId24"/>
    <p:sldId id="680" r:id="rId25"/>
    <p:sldId id="681" r:id="rId26"/>
    <p:sldId id="659" r:id="rId27"/>
    <p:sldId id="682" r:id="rId28"/>
    <p:sldId id="648" r:id="rId29"/>
    <p:sldId id="672" r:id="rId30"/>
    <p:sldId id="418" r:id="rId31"/>
    <p:sldId id="419" r:id="rId32"/>
    <p:sldId id="396" r:id="rId33"/>
    <p:sldId id="420" r:id="rId34"/>
    <p:sldId id="673" r:id="rId35"/>
    <p:sldId id="652" r:id="rId36"/>
    <p:sldId id="302" r:id="rId37"/>
    <p:sldId id="358" r:id="rId38"/>
    <p:sldId id="353" r:id="rId39"/>
    <p:sldId id="331" r:id="rId40"/>
    <p:sldId id="354" r:id="rId41"/>
    <p:sldId id="326" r:id="rId42"/>
    <p:sldId id="333" r:id="rId43"/>
    <p:sldId id="334" r:id="rId44"/>
    <p:sldId id="303" r:id="rId45"/>
    <p:sldId id="335" r:id="rId46"/>
    <p:sldId id="336" r:id="rId47"/>
    <p:sldId id="690" r:id="rId48"/>
    <p:sldId id="691" r:id="rId49"/>
    <p:sldId id="692" r:id="rId50"/>
    <p:sldId id="693" r:id="rId51"/>
    <p:sldId id="695" r:id="rId52"/>
    <p:sldId id="696" r:id="rId53"/>
    <p:sldId id="664" r:id="rId54"/>
    <p:sldId id="668" r:id="rId55"/>
    <p:sldId id="410" r:id="rId56"/>
    <p:sldId id="669" r:id="rId57"/>
    <p:sldId id="685" r:id="rId58"/>
    <p:sldId id="397" r:id="rId59"/>
    <p:sldId id="653" r:id="rId60"/>
    <p:sldId id="654" r:id="rId61"/>
    <p:sldId id="655" r:id="rId62"/>
    <p:sldId id="656" r:id="rId63"/>
    <p:sldId id="642" r:id="rId64"/>
    <p:sldId id="643" r:id="rId65"/>
    <p:sldId id="686" r:id="rId66"/>
    <p:sldId id="412" r:id="rId67"/>
    <p:sldId id="432" r:id="rId68"/>
    <p:sldId id="676" r:id="rId69"/>
    <p:sldId id="678" r:id="rId70"/>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9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218A5C-76F8-4364-8A5E-4083F74E32C0}" v="15" dt="2025-08-26T13:08:12.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283" autoAdjust="0"/>
  </p:normalViewPr>
  <p:slideViewPr>
    <p:cSldViewPr>
      <p:cViewPr varScale="1">
        <p:scale>
          <a:sx n="101" d="100"/>
          <a:sy n="101" d="100"/>
        </p:scale>
        <p:origin x="850" y="58"/>
      </p:cViewPr>
      <p:guideLst>
        <p:guide orient="horz" pos="15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67" d="100"/>
          <a:sy n="167" d="100"/>
        </p:scale>
        <p:origin x="1976" y="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878FDC-D9A7-4DD5-AAED-54CFEED1F42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47417E52-183D-4B3C-9B9F-C34BF30FFAF8}">
      <dgm:prSet phldrT="[Text]"/>
      <dgm:spPr/>
      <dgm:t>
        <a:bodyPr/>
        <a:lstStyle/>
        <a:p>
          <a:pPr>
            <a:buFont typeface="+mj-lt"/>
            <a:buAutoNum type="arabicParenR"/>
          </a:pPr>
          <a:r>
            <a:rPr lang="en-US" dirty="0"/>
            <a:t>Relevance of cognitive function and functional large-scale networks</a:t>
          </a:r>
          <a:endParaRPr lang="en-GB" dirty="0"/>
        </a:p>
      </dgm:t>
    </dgm:pt>
    <dgm:pt modelId="{904EA543-F870-4AD7-A8F2-6CDAD19713CE}" type="parTrans" cxnId="{014F3E8E-2FAE-401F-B94F-C594ED1BCCED}">
      <dgm:prSet/>
      <dgm:spPr/>
      <dgm:t>
        <a:bodyPr/>
        <a:lstStyle/>
        <a:p>
          <a:endParaRPr lang="en-GB"/>
        </a:p>
      </dgm:t>
    </dgm:pt>
    <dgm:pt modelId="{F1269A87-0A78-4DF4-BBC3-0E987D4C80ED}" type="sibTrans" cxnId="{014F3E8E-2FAE-401F-B94F-C594ED1BCCED}">
      <dgm:prSet/>
      <dgm:spPr/>
      <dgm:t>
        <a:bodyPr/>
        <a:lstStyle/>
        <a:p>
          <a:endParaRPr lang="en-GB"/>
        </a:p>
      </dgm:t>
    </dgm:pt>
    <dgm:pt modelId="{C9ED30FB-D774-49CB-9C88-11D4984D509E}">
      <dgm:prSet phldrT="[Text]"/>
      <dgm:spPr/>
      <dgm:t>
        <a:bodyPr/>
        <a:lstStyle/>
        <a:p>
          <a:r>
            <a:rPr lang="en-US" dirty="0"/>
            <a:t>Theoretical basis of functional connectivity with examples</a:t>
          </a:r>
          <a:endParaRPr lang="en-GB" dirty="0"/>
        </a:p>
      </dgm:t>
    </dgm:pt>
    <dgm:pt modelId="{7CD98B37-527C-4292-886A-59E37DE6B094}" type="parTrans" cxnId="{02CEE0BD-4532-4BC9-854F-454691320296}">
      <dgm:prSet/>
      <dgm:spPr/>
      <dgm:t>
        <a:bodyPr/>
        <a:lstStyle/>
        <a:p>
          <a:endParaRPr lang="en-GB"/>
        </a:p>
      </dgm:t>
    </dgm:pt>
    <dgm:pt modelId="{B4E0080A-5303-4B08-A3BA-1A2F88DAE99F}" type="sibTrans" cxnId="{02CEE0BD-4532-4BC9-854F-454691320296}">
      <dgm:prSet/>
      <dgm:spPr/>
      <dgm:t>
        <a:bodyPr/>
        <a:lstStyle/>
        <a:p>
          <a:endParaRPr lang="en-GB"/>
        </a:p>
      </dgm:t>
    </dgm:pt>
    <dgm:pt modelId="{16A566FB-1BB2-486A-9657-A0092FE01B29}">
      <dgm:prSet phldrT="[Text]"/>
      <dgm:spPr/>
      <dgm:t>
        <a:bodyPr/>
        <a:lstStyle/>
        <a:p>
          <a:r>
            <a:rPr lang="en-US" dirty="0"/>
            <a:t>Theoretical basis of effective connectivity with examples</a:t>
          </a:r>
          <a:endParaRPr lang="en-GB" dirty="0"/>
        </a:p>
      </dgm:t>
    </dgm:pt>
    <dgm:pt modelId="{004AA5EE-71B9-402E-9046-AF52BDFC2BE1}" type="parTrans" cxnId="{4B51883A-478F-4DA7-A6DE-86EB5DDC1181}">
      <dgm:prSet/>
      <dgm:spPr/>
      <dgm:t>
        <a:bodyPr/>
        <a:lstStyle/>
        <a:p>
          <a:endParaRPr lang="en-GB"/>
        </a:p>
      </dgm:t>
    </dgm:pt>
    <dgm:pt modelId="{924A6D99-AB6E-4209-B222-973AC4EEFF99}" type="sibTrans" cxnId="{4B51883A-478F-4DA7-A6DE-86EB5DDC1181}">
      <dgm:prSet/>
      <dgm:spPr/>
      <dgm:t>
        <a:bodyPr/>
        <a:lstStyle/>
        <a:p>
          <a:endParaRPr lang="en-GB"/>
        </a:p>
      </dgm:t>
    </dgm:pt>
    <dgm:pt modelId="{8D0A4931-5939-4664-8ED3-DBCFC2DAC4B1}">
      <dgm:prSet phldrT="[Text]"/>
      <dgm:spPr/>
      <dgm:t>
        <a:bodyPr/>
        <a:lstStyle/>
        <a:p>
          <a:r>
            <a:rPr lang="en-IE" dirty="0"/>
            <a:t>Advantages and disadvantages of both approaches</a:t>
          </a:r>
          <a:endParaRPr lang="en-GB" dirty="0"/>
        </a:p>
      </dgm:t>
    </dgm:pt>
    <dgm:pt modelId="{33C40F12-184A-44E8-9564-58B05C7E5751}" type="parTrans" cxnId="{09325470-21E0-4777-8048-7F113E979E5F}">
      <dgm:prSet/>
      <dgm:spPr/>
      <dgm:t>
        <a:bodyPr/>
        <a:lstStyle/>
        <a:p>
          <a:endParaRPr lang="en-GB"/>
        </a:p>
      </dgm:t>
    </dgm:pt>
    <dgm:pt modelId="{A4B53CAD-A817-45AD-889C-401D0CA1A541}" type="sibTrans" cxnId="{09325470-21E0-4777-8048-7F113E979E5F}">
      <dgm:prSet/>
      <dgm:spPr/>
      <dgm:t>
        <a:bodyPr/>
        <a:lstStyle/>
        <a:p>
          <a:endParaRPr lang="en-GB"/>
        </a:p>
      </dgm:t>
    </dgm:pt>
    <dgm:pt modelId="{06FA971E-F635-4744-B063-89C6E089C8D7}">
      <dgm:prSet phldrT="[Text]"/>
      <dgm:spPr/>
      <dgm:t>
        <a:bodyPr/>
        <a:lstStyle/>
        <a:p>
          <a:r>
            <a:rPr lang="en-IE" dirty="0">
              <a:solidFill>
                <a:schemeClr val="bg1"/>
              </a:solidFill>
            </a:rPr>
            <a:t>Discussion</a:t>
          </a:r>
          <a:endParaRPr lang="en-GB" dirty="0">
            <a:solidFill>
              <a:schemeClr val="bg1"/>
            </a:solidFill>
          </a:endParaRPr>
        </a:p>
      </dgm:t>
    </dgm:pt>
    <dgm:pt modelId="{C8819A4F-1F5B-4970-9E4D-376AC39F483F}" type="parTrans" cxnId="{A282FE8B-1B68-47B3-81C1-662A96F777BD}">
      <dgm:prSet/>
      <dgm:spPr/>
      <dgm:t>
        <a:bodyPr/>
        <a:lstStyle/>
        <a:p>
          <a:endParaRPr lang="en-GB"/>
        </a:p>
      </dgm:t>
    </dgm:pt>
    <dgm:pt modelId="{F2913B55-59CC-414E-A9F1-CC64C02E87E7}" type="sibTrans" cxnId="{A282FE8B-1B68-47B3-81C1-662A96F777BD}">
      <dgm:prSet/>
      <dgm:spPr/>
      <dgm:t>
        <a:bodyPr/>
        <a:lstStyle/>
        <a:p>
          <a:endParaRPr lang="en-GB"/>
        </a:p>
      </dgm:t>
    </dgm:pt>
    <dgm:pt modelId="{E1671E69-0815-44DE-8E01-323A7D1EE795}">
      <dgm:prSet phldrT="[Text]"/>
      <dgm:spPr/>
      <dgm:t>
        <a:bodyPr/>
        <a:lstStyle/>
        <a:p>
          <a:pPr>
            <a:buFont typeface="+mj-lt"/>
            <a:buAutoNum type="arabicParenR"/>
          </a:pPr>
          <a:r>
            <a:rPr lang="en-IE" dirty="0"/>
            <a:t>Summary</a:t>
          </a:r>
          <a:endParaRPr lang="en-GB" dirty="0"/>
        </a:p>
      </dgm:t>
    </dgm:pt>
    <dgm:pt modelId="{BAC8D318-B4D6-436B-B45B-B774209D88B0}" type="parTrans" cxnId="{FBEA089A-E2FE-4172-8913-37DD7380571D}">
      <dgm:prSet/>
      <dgm:spPr/>
      <dgm:t>
        <a:bodyPr/>
        <a:lstStyle/>
        <a:p>
          <a:endParaRPr lang="en-GB"/>
        </a:p>
      </dgm:t>
    </dgm:pt>
    <dgm:pt modelId="{A368A694-3894-422C-B5CD-0A91B717BD93}" type="sibTrans" cxnId="{FBEA089A-E2FE-4172-8913-37DD7380571D}">
      <dgm:prSet/>
      <dgm:spPr/>
      <dgm:t>
        <a:bodyPr/>
        <a:lstStyle/>
        <a:p>
          <a:endParaRPr lang="en-GB"/>
        </a:p>
      </dgm:t>
    </dgm:pt>
    <dgm:pt modelId="{0417918F-0AEB-4E7B-999B-85B49B7D1849}" type="pres">
      <dgm:prSet presAssocID="{EE878FDC-D9A7-4DD5-AAED-54CFEED1F42B}" presName="diagram" presStyleCnt="0">
        <dgm:presLayoutVars>
          <dgm:dir/>
          <dgm:resizeHandles val="exact"/>
        </dgm:presLayoutVars>
      </dgm:prSet>
      <dgm:spPr/>
    </dgm:pt>
    <dgm:pt modelId="{57CD2086-0B65-407E-9EA9-076A0BF126AF}" type="pres">
      <dgm:prSet presAssocID="{47417E52-183D-4B3C-9B9F-C34BF30FFAF8}" presName="node" presStyleLbl="node1" presStyleIdx="0" presStyleCnt="6">
        <dgm:presLayoutVars>
          <dgm:bulletEnabled val="1"/>
        </dgm:presLayoutVars>
      </dgm:prSet>
      <dgm:spPr/>
    </dgm:pt>
    <dgm:pt modelId="{5BA03D16-CC7C-4296-B6EB-5E408511CB12}" type="pres">
      <dgm:prSet presAssocID="{F1269A87-0A78-4DF4-BBC3-0E987D4C80ED}" presName="sibTrans" presStyleCnt="0"/>
      <dgm:spPr/>
    </dgm:pt>
    <dgm:pt modelId="{5277639E-8EE2-4456-9060-ADD0BC44B2CE}" type="pres">
      <dgm:prSet presAssocID="{C9ED30FB-D774-49CB-9C88-11D4984D509E}" presName="node" presStyleLbl="node1" presStyleIdx="1" presStyleCnt="6">
        <dgm:presLayoutVars>
          <dgm:bulletEnabled val="1"/>
        </dgm:presLayoutVars>
      </dgm:prSet>
      <dgm:spPr/>
    </dgm:pt>
    <dgm:pt modelId="{2C847382-E073-43D1-99AC-EAC718D763AC}" type="pres">
      <dgm:prSet presAssocID="{B4E0080A-5303-4B08-A3BA-1A2F88DAE99F}" presName="sibTrans" presStyleCnt="0"/>
      <dgm:spPr/>
    </dgm:pt>
    <dgm:pt modelId="{D1EFF1DE-6163-4C82-8D14-B89924C7D548}" type="pres">
      <dgm:prSet presAssocID="{16A566FB-1BB2-486A-9657-A0092FE01B29}" presName="node" presStyleLbl="node1" presStyleIdx="2" presStyleCnt="6">
        <dgm:presLayoutVars>
          <dgm:bulletEnabled val="1"/>
        </dgm:presLayoutVars>
      </dgm:prSet>
      <dgm:spPr/>
    </dgm:pt>
    <dgm:pt modelId="{7AB26743-88B9-4BC8-A367-801473BFDBEB}" type="pres">
      <dgm:prSet presAssocID="{924A6D99-AB6E-4209-B222-973AC4EEFF99}" presName="sibTrans" presStyleCnt="0"/>
      <dgm:spPr/>
    </dgm:pt>
    <dgm:pt modelId="{9EE78061-1A69-4BF7-9FF4-F830DC133FAA}" type="pres">
      <dgm:prSet presAssocID="{8D0A4931-5939-4664-8ED3-DBCFC2DAC4B1}" presName="node" presStyleLbl="node1" presStyleIdx="3" presStyleCnt="6">
        <dgm:presLayoutVars>
          <dgm:bulletEnabled val="1"/>
        </dgm:presLayoutVars>
      </dgm:prSet>
      <dgm:spPr/>
    </dgm:pt>
    <dgm:pt modelId="{E6C7BA01-2F02-41B1-AC27-C9263D3C97DF}" type="pres">
      <dgm:prSet presAssocID="{A4B53CAD-A817-45AD-889C-401D0CA1A541}" presName="sibTrans" presStyleCnt="0"/>
      <dgm:spPr/>
    </dgm:pt>
    <dgm:pt modelId="{1A7E0EBC-927F-4593-AF37-0B6CC5EEA43D}" type="pres">
      <dgm:prSet presAssocID="{06FA971E-F635-4744-B063-89C6E089C8D7}" presName="node" presStyleLbl="node1" presStyleIdx="4" presStyleCnt="6">
        <dgm:presLayoutVars>
          <dgm:bulletEnabled val="1"/>
        </dgm:presLayoutVars>
      </dgm:prSet>
      <dgm:spPr/>
    </dgm:pt>
    <dgm:pt modelId="{9B83E27A-511B-434E-8997-EC2AEE978A6C}" type="pres">
      <dgm:prSet presAssocID="{F2913B55-59CC-414E-A9F1-CC64C02E87E7}" presName="sibTrans" presStyleCnt="0"/>
      <dgm:spPr/>
    </dgm:pt>
    <dgm:pt modelId="{FA8362AD-D911-4380-B39E-C0AB9A4F2BC7}" type="pres">
      <dgm:prSet presAssocID="{E1671E69-0815-44DE-8E01-323A7D1EE795}" presName="node" presStyleLbl="node1" presStyleIdx="5" presStyleCnt="6">
        <dgm:presLayoutVars>
          <dgm:bulletEnabled val="1"/>
        </dgm:presLayoutVars>
      </dgm:prSet>
      <dgm:spPr/>
    </dgm:pt>
  </dgm:ptLst>
  <dgm:cxnLst>
    <dgm:cxn modelId="{C3248C15-9621-4CF1-A191-41C29D4FBA50}" type="presOf" srcId="{E1671E69-0815-44DE-8E01-323A7D1EE795}" destId="{FA8362AD-D911-4380-B39E-C0AB9A4F2BC7}" srcOrd="0" destOrd="0" presId="urn:microsoft.com/office/officeart/2005/8/layout/default"/>
    <dgm:cxn modelId="{53ECF637-0597-458F-80E9-2EA223877FB2}" type="presOf" srcId="{8D0A4931-5939-4664-8ED3-DBCFC2DAC4B1}" destId="{9EE78061-1A69-4BF7-9FF4-F830DC133FAA}" srcOrd="0" destOrd="0" presId="urn:microsoft.com/office/officeart/2005/8/layout/default"/>
    <dgm:cxn modelId="{4B51883A-478F-4DA7-A6DE-86EB5DDC1181}" srcId="{EE878FDC-D9A7-4DD5-AAED-54CFEED1F42B}" destId="{16A566FB-1BB2-486A-9657-A0092FE01B29}" srcOrd="2" destOrd="0" parTransId="{004AA5EE-71B9-402E-9046-AF52BDFC2BE1}" sibTransId="{924A6D99-AB6E-4209-B222-973AC4EEFF99}"/>
    <dgm:cxn modelId="{09325470-21E0-4777-8048-7F113E979E5F}" srcId="{EE878FDC-D9A7-4DD5-AAED-54CFEED1F42B}" destId="{8D0A4931-5939-4664-8ED3-DBCFC2DAC4B1}" srcOrd="3" destOrd="0" parTransId="{33C40F12-184A-44E8-9564-58B05C7E5751}" sibTransId="{A4B53CAD-A817-45AD-889C-401D0CA1A541}"/>
    <dgm:cxn modelId="{44096A51-4AB3-48CB-83B3-26FA3956E6ED}" type="presOf" srcId="{47417E52-183D-4B3C-9B9F-C34BF30FFAF8}" destId="{57CD2086-0B65-407E-9EA9-076A0BF126AF}" srcOrd="0" destOrd="0" presId="urn:microsoft.com/office/officeart/2005/8/layout/default"/>
    <dgm:cxn modelId="{D0A32781-4B05-4D8D-803F-699D8946DD7A}" type="presOf" srcId="{C9ED30FB-D774-49CB-9C88-11D4984D509E}" destId="{5277639E-8EE2-4456-9060-ADD0BC44B2CE}" srcOrd="0" destOrd="0" presId="urn:microsoft.com/office/officeart/2005/8/layout/default"/>
    <dgm:cxn modelId="{A282FE8B-1B68-47B3-81C1-662A96F777BD}" srcId="{EE878FDC-D9A7-4DD5-AAED-54CFEED1F42B}" destId="{06FA971E-F635-4744-B063-89C6E089C8D7}" srcOrd="4" destOrd="0" parTransId="{C8819A4F-1F5B-4970-9E4D-376AC39F483F}" sibTransId="{F2913B55-59CC-414E-A9F1-CC64C02E87E7}"/>
    <dgm:cxn modelId="{C5433B8C-3BBA-46C7-9214-4B10CA4A1A20}" type="presOf" srcId="{EE878FDC-D9A7-4DD5-AAED-54CFEED1F42B}" destId="{0417918F-0AEB-4E7B-999B-85B49B7D1849}" srcOrd="0" destOrd="0" presId="urn:microsoft.com/office/officeart/2005/8/layout/default"/>
    <dgm:cxn modelId="{014F3E8E-2FAE-401F-B94F-C594ED1BCCED}" srcId="{EE878FDC-D9A7-4DD5-AAED-54CFEED1F42B}" destId="{47417E52-183D-4B3C-9B9F-C34BF30FFAF8}" srcOrd="0" destOrd="0" parTransId="{904EA543-F870-4AD7-A8F2-6CDAD19713CE}" sibTransId="{F1269A87-0A78-4DF4-BBC3-0E987D4C80ED}"/>
    <dgm:cxn modelId="{FBEA089A-E2FE-4172-8913-37DD7380571D}" srcId="{EE878FDC-D9A7-4DD5-AAED-54CFEED1F42B}" destId="{E1671E69-0815-44DE-8E01-323A7D1EE795}" srcOrd="5" destOrd="0" parTransId="{BAC8D318-B4D6-436B-B45B-B774209D88B0}" sibTransId="{A368A694-3894-422C-B5CD-0A91B717BD93}"/>
    <dgm:cxn modelId="{D95115B4-850F-4D1A-BAE3-93B73743F6AF}" type="presOf" srcId="{16A566FB-1BB2-486A-9657-A0092FE01B29}" destId="{D1EFF1DE-6163-4C82-8D14-B89924C7D548}" srcOrd="0" destOrd="0" presId="urn:microsoft.com/office/officeart/2005/8/layout/default"/>
    <dgm:cxn modelId="{64F8B2BC-A531-4B64-9830-ECE75008E474}" type="presOf" srcId="{06FA971E-F635-4744-B063-89C6E089C8D7}" destId="{1A7E0EBC-927F-4593-AF37-0B6CC5EEA43D}" srcOrd="0" destOrd="0" presId="urn:microsoft.com/office/officeart/2005/8/layout/default"/>
    <dgm:cxn modelId="{02CEE0BD-4532-4BC9-854F-454691320296}" srcId="{EE878FDC-D9A7-4DD5-AAED-54CFEED1F42B}" destId="{C9ED30FB-D774-49CB-9C88-11D4984D509E}" srcOrd="1" destOrd="0" parTransId="{7CD98B37-527C-4292-886A-59E37DE6B094}" sibTransId="{B4E0080A-5303-4B08-A3BA-1A2F88DAE99F}"/>
    <dgm:cxn modelId="{B775F23F-1587-45A9-8C71-902D52FF278A}" type="presParOf" srcId="{0417918F-0AEB-4E7B-999B-85B49B7D1849}" destId="{57CD2086-0B65-407E-9EA9-076A0BF126AF}" srcOrd="0" destOrd="0" presId="urn:microsoft.com/office/officeart/2005/8/layout/default"/>
    <dgm:cxn modelId="{33076D9B-32CE-43B4-86EF-EAF4F50B8F21}" type="presParOf" srcId="{0417918F-0AEB-4E7B-999B-85B49B7D1849}" destId="{5BA03D16-CC7C-4296-B6EB-5E408511CB12}" srcOrd="1" destOrd="0" presId="urn:microsoft.com/office/officeart/2005/8/layout/default"/>
    <dgm:cxn modelId="{508C3C06-FD59-4F28-9846-89913F34A157}" type="presParOf" srcId="{0417918F-0AEB-4E7B-999B-85B49B7D1849}" destId="{5277639E-8EE2-4456-9060-ADD0BC44B2CE}" srcOrd="2" destOrd="0" presId="urn:microsoft.com/office/officeart/2005/8/layout/default"/>
    <dgm:cxn modelId="{430F3957-FE5E-4537-9A06-1EB410CF6319}" type="presParOf" srcId="{0417918F-0AEB-4E7B-999B-85B49B7D1849}" destId="{2C847382-E073-43D1-99AC-EAC718D763AC}" srcOrd="3" destOrd="0" presId="urn:microsoft.com/office/officeart/2005/8/layout/default"/>
    <dgm:cxn modelId="{3DCD57FF-524B-434F-B7C4-A9F47AAB9D25}" type="presParOf" srcId="{0417918F-0AEB-4E7B-999B-85B49B7D1849}" destId="{D1EFF1DE-6163-4C82-8D14-B89924C7D548}" srcOrd="4" destOrd="0" presId="urn:microsoft.com/office/officeart/2005/8/layout/default"/>
    <dgm:cxn modelId="{E64BA0B2-1F4E-4713-B887-912491A35887}" type="presParOf" srcId="{0417918F-0AEB-4E7B-999B-85B49B7D1849}" destId="{7AB26743-88B9-4BC8-A367-801473BFDBEB}" srcOrd="5" destOrd="0" presId="urn:microsoft.com/office/officeart/2005/8/layout/default"/>
    <dgm:cxn modelId="{80E4A4A2-E11E-4B18-B345-CAB14DBAC769}" type="presParOf" srcId="{0417918F-0AEB-4E7B-999B-85B49B7D1849}" destId="{9EE78061-1A69-4BF7-9FF4-F830DC133FAA}" srcOrd="6" destOrd="0" presId="urn:microsoft.com/office/officeart/2005/8/layout/default"/>
    <dgm:cxn modelId="{20B0F811-B83A-485B-8093-25830B11D688}" type="presParOf" srcId="{0417918F-0AEB-4E7B-999B-85B49B7D1849}" destId="{E6C7BA01-2F02-41B1-AC27-C9263D3C97DF}" srcOrd="7" destOrd="0" presId="urn:microsoft.com/office/officeart/2005/8/layout/default"/>
    <dgm:cxn modelId="{5581C9BC-5C63-407A-8CBA-190F5CAEA259}" type="presParOf" srcId="{0417918F-0AEB-4E7B-999B-85B49B7D1849}" destId="{1A7E0EBC-927F-4593-AF37-0B6CC5EEA43D}" srcOrd="8" destOrd="0" presId="urn:microsoft.com/office/officeart/2005/8/layout/default"/>
    <dgm:cxn modelId="{E55F344F-AC0A-4386-B575-B077DD6626DD}" type="presParOf" srcId="{0417918F-0AEB-4E7B-999B-85B49B7D1849}" destId="{9B83E27A-511B-434E-8997-EC2AEE978A6C}" srcOrd="9" destOrd="0" presId="urn:microsoft.com/office/officeart/2005/8/layout/default"/>
    <dgm:cxn modelId="{768E6C27-531D-47BF-B0C7-93D6DB04FBA9}" type="presParOf" srcId="{0417918F-0AEB-4E7B-999B-85B49B7D1849}" destId="{FA8362AD-D911-4380-B39E-C0AB9A4F2BC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DEDB0B-91DF-46FF-B8D7-ED497707277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C0F11C21-E6A3-49C1-8C02-53B931F727C2}">
      <dgm:prSet phldrT="[Text]" custT="1"/>
      <dgm:spPr/>
      <dgm:t>
        <a:bodyPr/>
        <a:lstStyle/>
        <a:p>
          <a:r>
            <a:rPr lang="en-GB" sz="2200" dirty="0"/>
            <a:t>Genetic factors</a:t>
          </a:r>
        </a:p>
        <a:p>
          <a:r>
            <a:rPr lang="en-GB" sz="2200" dirty="0"/>
            <a:t>- Genetic risk</a:t>
          </a:r>
        </a:p>
        <a:p>
          <a:r>
            <a:rPr lang="en-GB" sz="2200" dirty="0"/>
            <a:t>- Familial risk</a:t>
          </a:r>
        </a:p>
      </dgm:t>
    </dgm:pt>
    <dgm:pt modelId="{4E3ADFBD-7589-4743-9CE8-05591E47A4BF}" type="parTrans" cxnId="{D1EFF4F3-5948-4D54-9E13-A25CFAFA6E17}">
      <dgm:prSet/>
      <dgm:spPr/>
      <dgm:t>
        <a:bodyPr/>
        <a:lstStyle/>
        <a:p>
          <a:endParaRPr lang="en-GB"/>
        </a:p>
      </dgm:t>
    </dgm:pt>
    <dgm:pt modelId="{71DADBB4-B621-4E9B-BE80-77BB69B5EE3D}" type="sibTrans" cxnId="{D1EFF4F3-5948-4D54-9E13-A25CFAFA6E17}">
      <dgm:prSet/>
      <dgm:spPr/>
      <dgm:t>
        <a:bodyPr/>
        <a:lstStyle/>
        <a:p>
          <a:endParaRPr lang="en-GB"/>
        </a:p>
      </dgm:t>
    </dgm:pt>
    <dgm:pt modelId="{ACFADC83-77A7-4B34-8439-D0255040F5AE}">
      <dgm:prSet phldrT="[Text]"/>
      <dgm:spPr/>
      <dgm:t>
        <a:bodyPr/>
        <a:lstStyle/>
        <a:p>
          <a:r>
            <a:rPr lang="en-GB" dirty="0"/>
            <a:t>Neurobiological factors</a:t>
          </a:r>
        </a:p>
        <a:p>
          <a:r>
            <a:rPr lang="en-GB" dirty="0"/>
            <a:t>- Structural, functional and network alterations</a:t>
          </a:r>
        </a:p>
        <a:p>
          <a:r>
            <a:rPr lang="en-GB" dirty="0"/>
            <a:t>- Microbiological changes</a:t>
          </a:r>
        </a:p>
      </dgm:t>
    </dgm:pt>
    <dgm:pt modelId="{64BFDBA1-6033-441C-A1B5-51A361F829C5}" type="parTrans" cxnId="{6312A425-390F-416F-845B-45F0C21AA9A6}">
      <dgm:prSet/>
      <dgm:spPr/>
      <dgm:t>
        <a:bodyPr/>
        <a:lstStyle/>
        <a:p>
          <a:endParaRPr lang="en-GB"/>
        </a:p>
      </dgm:t>
    </dgm:pt>
    <dgm:pt modelId="{8EACBD54-8D26-4377-BD8E-715ECD88C0AD}" type="sibTrans" cxnId="{6312A425-390F-416F-845B-45F0C21AA9A6}">
      <dgm:prSet/>
      <dgm:spPr/>
      <dgm:t>
        <a:bodyPr/>
        <a:lstStyle/>
        <a:p>
          <a:endParaRPr lang="en-GB"/>
        </a:p>
      </dgm:t>
    </dgm:pt>
    <dgm:pt modelId="{4BCA4D7B-A97C-4B24-8CF1-FA2FDBE375B4}">
      <dgm:prSet phldrT="[Text]"/>
      <dgm:spPr/>
      <dgm:t>
        <a:bodyPr/>
        <a:lstStyle/>
        <a:p>
          <a:r>
            <a:rPr lang="en-GB" dirty="0"/>
            <a:t>Environmental factors</a:t>
          </a:r>
        </a:p>
        <a:p>
          <a:r>
            <a:rPr lang="en-GB" dirty="0"/>
            <a:t>- Childhood trauma</a:t>
          </a:r>
        </a:p>
        <a:p>
          <a:r>
            <a:rPr lang="en-GB" dirty="0"/>
            <a:t>- Recent trauma</a:t>
          </a:r>
        </a:p>
        <a:p>
          <a:r>
            <a:rPr lang="en-GB" dirty="0"/>
            <a:t>- Infections</a:t>
          </a:r>
        </a:p>
        <a:p>
          <a:r>
            <a:rPr lang="en-GB" dirty="0"/>
            <a:t>- Migrations</a:t>
          </a:r>
        </a:p>
      </dgm:t>
    </dgm:pt>
    <dgm:pt modelId="{CF198B53-2F55-4CC3-A033-6F9B96B699E5}" type="parTrans" cxnId="{A5D9EE53-2E27-4E39-8923-2750F4AA202B}">
      <dgm:prSet/>
      <dgm:spPr/>
      <dgm:t>
        <a:bodyPr/>
        <a:lstStyle/>
        <a:p>
          <a:endParaRPr lang="en-GB"/>
        </a:p>
      </dgm:t>
    </dgm:pt>
    <dgm:pt modelId="{32318AC6-A50F-47B3-8965-0BF7C5039C7E}" type="sibTrans" cxnId="{A5D9EE53-2E27-4E39-8923-2750F4AA202B}">
      <dgm:prSet/>
      <dgm:spPr/>
      <dgm:t>
        <a:bodyPr/>
        <a:lstStyle/>
        <a:p>
          <a:endParaRPr lang="en-GB"/>
        </a:p>
      </dgm:t>
    </dgm:pt>
    <dgm:pt modelId="{B38801C4-1E76-4D0A-94A3-14CA0E31F0BA}">
      <dgm:prSet phldrT="[Text]" custT="1"/>
      <dgm:spPr/>
      <dgm:t>
        <a:bodyPr/>
        <a:lstStyle/>
        <a:p>
          <a:r>
            <a:rPr lang="en-GB" sz="2200" dirty="0"/>
            <a:t>Other factors</a:t>
          </a:r>
        </a:p>
        <a:p>
          <a:r>
            <a:rPr lang="en-GB" sz="2200" dirty="0"/>
            <a:t>- Substance abuse</a:t>
          </a:r>
        </a:p>
        <a:p>
          <a:r>
            <a:rPr lang="en-GB" sz="2200" dirty="0"/>
            <a:t>- Sleep deprivation</a:t>
          </a:r>
        </a:p>
        <a:p>
          <a:r>
            <a:rPr lang="en-GB" sz="2200" dirty="0"/>
            <a:t>- Childbirth</a:t>
          </a:r>
        </a:p>
      </dgm:t>
    </dgm:pt>
    <dgm:pt modelId="{E1FE8BB8-5A03-4387-997F-03F78FA9B4E0}" type="parTrans" cxnId="{43976D24-5979-476F-961F-B26213A2FE4C}">
      <dgm:prSet/>
      <dgm:spPr/>
      <dgm:t>
        <a:bodyPr/>
        <a:lstStyle/>
        <a:p>
          <a:endParaRPr lang="en-GB"/>
        </a:p>
      </dgm:t>
    </dgm:pt>
    <dgm:pt modelId="{225860D3-626F-413D-9325-792D2962FB45}" type="sibTrans" cxnId="{43976D24-5979-476F-961F-B26213A2FE4C}">
      <dgm:prSet/>
      <dgm:spPr/>
      <dgm:t>
        <a:bodyPr/>
        <a:lstStyle/>
        <a:p>
          <a:endParaRPr lang="en-GB"/>
        </a:p>
      </dgm:t>
    </dgm:pt>
    <dgm:pt modelId="{1F278E34-214B-4C7F-9077-CD038D55435A}" type="pres">
      <dgm:prSet presAssocID="{A1DEDB0B-91DF-46FF-B8D7-ED497707277B}" presName="diagram" presStyleCnt="0">
        <dgm:presLayoutVars>
          <dgm:dir/>
          <dgm:resizeHandles val="exact"/>
        </dgm:presLayoutVars>
      </dgm:prSet>
      <dgm:spPr/>
    </dgm:pt>
    <dgm:pt modelId="{D0D433C7-9A4B-470B-9540-498EED03ADB7}" type="pres">
      <dgm:prSet presAssocID="{C0F11C21-E6A3-49C1-8C02-53B931F727C2}" presName="node" presStyleLbl="node1" presStyleIdx="0" presStyleCnt="4" custLinFactNeighborX="-1691" custLinFactNeighborY="815">
        <dgm:presLayoutVars>
          <dgm:bulletEnabled val="1"/>
        </dgm:presLayoutVars>
      </dgm:prSet>
      <dgm:spPr/>
    </dgm:pt>
    <dgm:pt modelId="{97DB87CA-BDB1-4DF8-AD68-74F77707B5B4}" type="pres">
      <dgm:prSet presAssocID="{71DADBB4-B621-4E9B-BE80-77BB69B5EE3D}" presName="sibTrans" presStyleCnt="0"/>
      <dgm:spPr/>
    </dgm:pt>
    <dgm:pt modelId="{A730EB15-34CA-45BF-BD2D-47DCC7816B82}" type="pres">
      <dgm:prSet presAssocID="{ACFADC83-77A7-4B34-8439-D0255040F5AE}" presName="node" presStyleLbl="node1" presStyleIdx="1" presStyleCnt="4">
        <dgm:presLayoutVars>
          <dgm:bulletEnabled val="1"/>
        </dgm:presLayoutVars>
      </dgm:prSet>
      <dgm:spPr/>
    </dgm:pt>
    <dgm:pt modelId="{364B5FF1-9F92-4F8B-88FF-0E00473E3A94}" type="pres">
      <dgm:prSet presAssocID="{8EACBD54-8D26-4377-BD8E-715ECD88C0AD}" presName="sibTrans" presStyleCnt="0"/>
      <dgm:spPr/>
    </dgm:pt>
    <dgm:pt modelId="{8E7BE929-1DB7-4624-8A83-F28D786AD04D}" type="pres">
      <dgm:prSet presAssocID="{4BCA4D7B-A97C-4B24-8CF1-FA2FDBE375B4}" presName="node" presStyleLbl="node1" presStyleIdx="2" presStyleCnt="4">
        <dgm:presLayoutVars>
          <dgm:bulletEnabled val="1"/>
        </dgm:presLayoutVars>
      </dgm:prSet>
      <dgm:spPr/>
    </dgm:pt>
    <dgm:pt modelId="{B0754A3A-F3A7-42BE-B151-DA1D4C7D5518}" type="pres">
      <dgm:prSet presAssocID="{32318AC6-A50F-47B3-8965-0BF7C5039C7E}" presName="sibTrans" presStyleCnt="0"/>
      <dgm:spPr/>
    </dgm:pt>
    <dgm:pt modelId="{CD1626FF-B2E9-4D5D-AE95-6B327430D893}" type="pres">
      <dgm:prSet presAssocID="{B38801C4-1E76-4D0A-94A3-14CA0E31F0BA}" presName="node" presStyleLbl="node1" presStyleIdx="3" presStyleCnt="4">
        <dgm:presLayoutVars>
          <dgm:bulletEnabled val="1"/>
        </dgm:presLayoutVars>
      </dgm:prSet>
      <dgm:spPr/>
    </dgm:pt>
  </dgm:ptLst>
  <dgm:cxnLst>
    <dgm:cxn modelId="{56546C21-ACC7-4CC5-9EE7-06917BB08A0E}" type="presOf" srcId="{C0F11C21-E6A3-49C1-8C02-53B931F727C2}" destId="{D0D433C7-9A4B-470B-9540-498EED03ADB7}" srcOrd="0" destOrd="0" presId="urn:microsoft.com/office/officeart/2005/8/layout/default"/>
    <dgm:cxn modelId="{43976D24-5979-476F-961F-B26213A2FE4C}" srcId="{A1DEDB0B-91DF-46FF-B8D7-ED497707277B}" destId="{B38801C4-1E76-4D0A-94A3-14CA0E31F0BA}" srcOrd="3" destOrd="0" parTransId="{E1FE8BB8-5A03-4387-997F-03F78FA9B4E0}" sibTransId="{225860D3-626F-413D-9325-792D2962FB45}"/>
    <dgm:cxn modelId="{6312A425-390F-416F-845B-45F0C21AA9A6}" srcId="{A1DEDB0B-91DF-46FF-B8D7-ED497707277B}" destId="{ACFADC83-77A7-4B34-8439-D0255040F5AE}" srcOrd="1" destOrd="0" parTransId="{64BFDBA1-6033-441C-A1B5-51A361F829C5}" sibTransId="{8EACBD54-8D26-4377-BD8E-715ECD88C0AD}"/>
    <dgm:cxn modelId="{67164969-8214-4E6F-B551-3F811F0CB789}" type="presOf" srcId="{B38801C4-1E76-4D0A-94A3-14CA0E31F0BA}" destId="{CD1626FF-B2E9-4D5D-AE95-6B327430D893}" srcOrd="0" destOrd="0" presId="urn:microsoft.com/office/officeart/2005/8/layout/default"/>
    <dgm:cxn modelId="{A5D9EE53-2E27-4E39-8923-2750F4AA202B}" srcId="{A1DEDB0B-91DF-46FF-B8D7-ED497707277B}" destId="{4BCA4D7B-A97C-4B24-8CF1-FA2FDBE375B4}" srcOrd="2" destOrd="0" parTransId="{CF198B53-2F55-4CC3-A033-6F9B96B699E5}" sibTransId="{32318AC6-A50F-47B3-8965-0BF7C5039C7E}"/>
    <dgm:cxn modelId="{7B4C6955-E3BE-4E39-BD0C-CD4150113D5E}" type="presOf" srcId="{4BCA4D7B-A97C-4B24-8CF1-FA2FDBE375B4}" destId="{8E7BE929-1DB7-4624-8A83-F28D786AD04D}" srcOrd="0" destOrd="0" presId="urn:microsoft.com/office/officeart/2005/8/layout/default"/>
    <dgm:cxn modelId="{E526399F-D9B5-419B-8F37-93198617A7CB}" type="presOf" srcId="{ACFADC83-77A7-4B34-8439-D0255040F5AE}" destId="{A730EB15-34CA-45BF-BD2D-47DCC7816B82}" srcOrd="0" destOrd="0" presId="urn:microsoft.com/office/officeart/2005/8/layout/default"/>
    <dgm:cxn modelId="{5FC58DCA-3BCC-4539-95DA-FE1ADC49C509}" type="presOf" srcId="{A1DEDB0B-91DF-46FF-B8D7-ED497707277B}" destId="{1F278E34-214B-4C7F-9077-CD038D55435A}" srcOrd="0" destOrd="0" presId="urn:microsoft.com/office/officeart/2005/8/layout/default"/>
    <dgm:cxn modelId="{D1EFF4F3-5948-4D54-9E13-A25CFAFA6E17}" srcId="{A1DEDB0B-91DF-46FF-B8D7-ED497707277B}" destId="{C0F11C21-E6A3-49C1-8C02-53B931F727C2}" srcOrd="0" destOrd="0" parTransId="{4E3ADFBD-7589-4743-9CE8-05591E47A4BF}" sibTransId="{71DADBB4-B621-4E9B-BE80-77BB69B5EE3D}"/>
    <dgm:cxn modelId="{CE1072E6-CEA2-450E-AFF9-96C6F7C0D3FD}" type="presParOf" srcId="{1F278E34-214B-4C7F-9077-CD038D55435A}" destId="{D0D433C7-9A4B-470B-9540-498EED03ADB7}" srcOrd="0" destOrd="0" presId="urn:microsoft.com/office/officeart/2005/8/layout/default"/>
    <dgm:cxn modelId="{E92727E6-6595-4C1E-B96D-E479BAA18F33}" type="presParOf" srcId="{1F278E34-214B-4C7F-9077-CD038D55435A}" destId="{97DB87CA-BDB1-4DF8-AD68-74F77707B5B4}" srcOrd="1" destOrd="0" presId="urn:microsoft.com/office/officeart/2005/8/layout/default"/>
    <dgm:cxn modelId="{172EE4DC-9C8B-441A-8042-356549F239A2}" type="presParOf" srcId="{1F278E34-214B-4C7F-9077-CD038D55435A}" destId="{A730EB15-34CA-45BF-BD2D-47DCC7816B82}" srcOrd="2" destOrd="0" presId="urn:microsoft.com/office/officeart/2005/8/layout/default"/>
    <dgm:cxn modelId="{0DEAAB0B-FE8F-4530-BD07-D65CED613F9B}" type="presParOf" srcId="{1F278E34-214B-4C7F-9077-CD038D55435A}" destId="{364B5FF1-9F92-4F8B-88FF-0E00473E3A94}" srcOrd="3" destOrd="0" presId="urn:microsoft.com/office/officeart/2005/8/layout/default"/>
    <dgm:cxn modelId="{A69A85F5-276E-4C63-A4B1-65962033B466}" type="presParOf" srcId="{1F278E34-214B-4C7F-9077-CD038D55435A}" destId="{8E7BE929-1DB7-4624-8A83-F28D786AD04D}" srcOrd="4" destOrd="0" presId="urn:microsoft.com/office/officeart/2005/8/layout/default"/>
    <dgm:cxn modelId="{03AE7C93-82BA-45E0-B39C-429C8BF133F4}" type="presParOf" srcId="{1F278E34-214B-4C7F-9077-CD038D55435A}" destId="{B0754A3A-F3A7-42BE-B151-DA1D4C7D5518}" srcOrd="5" destOrd="0" presId="urn:microsoft.com/office/officeart/2005/8/layout/default"/>
    <dgm:cxn modelId="{1919D184-E8D0-47A9-9EC0-75BC38188C2A}" type="presParOf" srcId="{1F278E34-214B-4C7F-9077-CD038D55435A}" destId="{CD1626FF-B2E9-4D5D-AE95-6B327430D89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D2086-0B65-407E-9EA9-076A0BF126AF}">
      <dsp:nvSpPr>
        <dsp:cNvPr id="0" name=""/>
        <dsp:cNvSpPr/>
      </dsp:nvSpPr>
      <dsp:spPr>
        <a:xfrm>
          <a:off x="0" y="783532"/>
          <a:ext cx="2520279" cy="151216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mj-lt"/>
            <a:buNone/>
          </a:pPr>
          <a:r>
            <a:rPr lang="en-US" sz="2200" kern="1200" dirty="0"/>
            <a:t>Relevance of cognitive function and functional large-scale networks</a:t>
          </a:r>
          <a:endParaRPr lang="en-GB" sz="2200" kern="1200" dirty="0"/>
        </a:p>
      </dsp:txBody>
      <dsp:txXfrm>
        <a:off x="0" y="783532"/>
        <a:ext cx="2520279" cy="1512168"/>
      </dsp:txXfrm>
    </dsp:sp>
    <dsp:sp modelId="{5277639E-8EE2-4456-9060-ADD0BC44B2CE}">
      <dsp:nvSpPr>
        <dsp:cNvPr id="0" name=""/>
        <dsp:cNvSpPr/>
      </dsp:nvSpPr>
      <dsp:spPr>
        <a:xfrm>
          <a:off x="2772307" y="783532"/>
          <a:ext cx="2520279" cy="1512168"/>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Theoretical basis of functional connectivity with examples</a:t>
          </a:r>
          <a:endParaRPr lang="en-GB" sz="2200" kern="1200" dirty="0"/>
        </a:p>
      </dsp:txBody>
      <dsp:txXfrm>
        <a:off x="2772307" y="783532"/>
        <a:ext cx="2520279" cy="1512168"/>
      </dsp:txXfrm>
    </dsp:sp>
    <dsp:sp modelId="{D1EFF1DE-6163-4C82-8D14-B89924C7D548}">
      <dsp:nvSpPr>
        <dsp:cNvPr id="0" name=""/>
        <dsp:cNvSpPr/>
      </dsp:nvSpPr>
      <dsp:spPr>
        <a:xfrm>
          <a:off x="5544615" y="783532"/>
          <a:ext cx="2520279" cy="1512168"/>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Theoretical basis of effective connectivity with examples</a:t>
          </a:r>
          <a:endParaRPr lang="en-GB" sz="2200" kern="1200" dirty="0"/>
        </a:p>
      </dsp:txBody>
      <dsp:txXfrm>
        <a:off x="5544615" y="783532"/>
        <a:ext cx="2520279" cy="1512168"/>
      </dsp:txXfrm>
    </dsp:sp>
    <dsp:sp modelId="{9EE78061-1A69-4BF7-9FF4-F830DC133FAA}">
      <dsp:nvSpPr>
        <dsp:cNvPr id="0" name=""/>
        <dsp:cNvSpPr/>
      </dsp:nvSpPr>
      <dsp:spPr>
        <a:xfrm>
          <a:off x="0" y="2547728"/>
          <a:ext cx="2520279" cy="1512168"/>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E" sz="2200" kern="1200" dirty="0"/>
            <a:t>Advantages and disadvantages of both approaches</a:t>
          </a:r>
          <a:endParaRPr lang="en-GB" sz="2200" kern="1200" dirty="0"/>
        </a:p>
      </dsp:txBody>
      <dsp:txXfrm>
        <a:off x="0" y="2547728"/>
        <a:ext cx="2520279" cy="1512168"/>
      </dsp:txXfrm>
    </dsp:sp>
    <dsp:sp modelId="{1A7E0EBC-927F-4593-AF37-0B6CC5EEA43D}">
      <dsp:nvSpPr>
        <dsp:cNvPr id="0" name=""/>
        <dsp:cNvSpPr/>
      </dsp:nvSpPr>
      <dsp:spPr>
        <a:xfrm>
          <a:off x="2772307" y="2547727"/>
          <a:ext cx="2520279" cy="1512168"/>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E" sz="2200" kern="1200" dirty="0">
              <a:solidFill>
                <a:schemeClr val="bg1"/>
              </a:solidFill>
            </a:rPr>
            <a:t>Discussion</a:t>
          </a:r>
          <a:endParaRPr lang="en-GB" sz="2200" kern="1200" dirty="0">
            <a:solidFill>
              <a:schemeClr val="bg1"/>
            </a:solidFill>
          </a:endParaRPr>
        </a:p>
      </dsp:txBody>
      <dsp:txXfrm>
        <a:off x="2772307" y="2547727"/>
        <a:ext cx="2520279" cy="1512168"/>
      </dsp:txXfrm>
    </dsp:sp>
    <dsp:sp modelId="{FA8362AD-D911-4380-B39E-C0AB9A4F2BC7}">
      <dsp:nvSpPr>
        <dsp:cNvPr id="0" name=""/>
        <dsp:cNvSpPr/>
      </dsp:nvSpPr>
      <dsp:spPr>
        <a:xfrm>
          <a:off x="5544615" y="2547727"/>
          <a:ext cx="2520279" cy="151216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mj-lt"/>
            <a:buNone/>
          </a:pPr>
          <a:r>
            <a:rPr lang="en-IE" sz="2200" kern="1200" dirty="0"/>
            <a:t>Summary</a:t>
          </a:r>
          <a:endParaRPr lang="en-GB" sz="2200" kern="1200" dirty="0"/>
        </a:p>
      </dsp:txBody>
      <dsp:txXfrm>
        <a:off x="5544615" y="2547727"/>
        <a:ext cx="2520279" cy="15121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433C7-9A4B-470B-9540-498EED03ADB7}">
      <dsp:nvSpPr>
        <dsp:cNvPr id="0" name=""/>
        <dsp:cNvSpPr/>
      </dsp:nvSpPr>
      <dsp:spPr>
        <a:xfrm>
          <a:off x="0" y="159795"/>
          <a:ext cx="2902148" cy="17412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Genetic factors</a:t>
          </a:r>
        </a:p>
        <a:p>
          <a:pPr marL="0" lvl="0" indent="0" algn="ctr" defTabSz="977900">
            <a:lnSpc>
              <a:spcPct val="90000"/>
            </a:lnSpc>
            <a:spcBef>
              <a:spcPct val="0"/>
            </a:spcBef>
            <a:spcAft>
              <a:spcPct val="35000"/>
            </a:spcAft>
            <a:buNone/>
          </a:pPr>
          <a:r>
            <a:rPr lang="en-GB" sz="2200" kern="1200" dirty="0"/>
            <a:t>- Genetic risk</a:t>
          </a:r>
        </a:p>
        <a:p>
          <a:pPr marL="0" lvl="0" indent="0" algn="ctr" defTabSz="977900">
            <a:lnSpc>
              <a:spcPct val="90000"/>
            </a:lnSpc>
            <a:spcBef>
              <a:spcPct val="0"/>
            </a:spcBef>
            <a:spcAft>
              <a:spcPct val="35000"/>
            </a:spcAft>
            <a:buNone/>
          </a:pPr>
          <a:r>
            <a:rPr lang="en-GB" sz="2200" kern="1200" dirty="0"/>
            <a:t>- Familial risk</a:t>
          </a:r>
        </a:p>
      </dsp:txBody>
      <dsp:txXfrm>
        <a:off x="0" y="159795"/>
        <a:ext cx="2902148" cy="1741289"/>
      </dsp:txXfrm>
    </dsp:sp>
    <dsp:sp modelId="{A730EB15-34CA-45BF-BD2D-47DCC7816B82}">
      <dsp:nvSpPr>
        <dsp:cNvPr id="0" name=""/>
        <dsp:cNvSpPr/>
      </dsp:nvSpPr>
      <dsp:spPr>
        <a:xfrm>
          <a:off x="3193107" y="145603"/>
          <a:ext cx="2902148" cy="174128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Neurobiological factors</a:t>
          </a:r>
        </a:p>
        <a:p>
          <a:pPr marL="0" lvl="0" indent="0" algn="ctr" defTabSz="755650">
            <a:lnSpc>
              <a:spcPct val="90000"/>
            </a:lnSpc>
            <a:spcBef>
              <a:spcPct val="0"/>
            </a:spcBef>
            <a:spcAft>
              <a:spcPct val="35000"/>
            </a:spcAft>
            <a:buNone/>
          </a:pPr>
          <a:r>
            <a:rPr lang="en-GB" sz="1700" kern="1200" dirty="0"/>
            <a:t>- Structural, functional and network alterations</a:t>
          </a:r>
        </a:p>
        <a:p>
          <a:pPr marL="0" lvl="0" indent="0" algn="ctr" defTabSz="755650">
            <a:lnSpc>
              <a:spcPct val="90000"/>
            </a:lnSpc>
            <a:spcBef>
              <a:spcPct val="0"/>
            </a:spcBef>
            <a:spcAft>
              <a:spcPct val="35000"/>
            </a:spcAft>
            <a:buNone/>
          </a:pPr>
          <a:r>
            <a:rPr lang="en-GB" sz="1700" kern="1200" dirty="0"/>
            <a:t>- Microbiological changes</a:t>
          </a:r>
        </a:p>
      </dsp:txBody>
      <dsp:txXfrm>
        <a:off x="3193107" y="145603"/>
        <a:ext cx="2902148" cy="1741289"/>
      </dsp:txXfrm>
    </dsp:sp>
    <dsp:sp modelId="{8E7BE929-1DB7-4624-8A83-F28D786AD04D}">
      <dsp:nvSpPr>
        <dsp:cNvPr id="0" name=""/>
        <dsp:cNvSpPr/>
      </dsp:nvSpPr>
      <dsp:spPr>
        <a:xfrm>
          <a:off x="744" y="2177107"/>
          <a:ext cx="2902148" cy="17412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Environmental factors</a:t>
          </a:r>
        </a:p>
        <a:p>
          <a:pPr marL="0" lvl="0" indent="0" algn="ctr" defTabSz="755650">
            <a:lnSpc>
              <a:spcPct val="90000"/>
            </a:lnSpc>
            <a:spcBef>
              <a:spcPct val="0"/>
            </a:spcBef>
            <a:spcAft>
              <a:spcPct val="35000"/>
            </a:spcAft>
            <a:buNone/>
          </a:pPr>
          <a:r>
            <a:rPr lang="en-GB" sz="1700" kern="1200" dirty="0"/>
            <a:t>- Childhood trauma</a:t>
          </a:r>
        </a:p>
        <a:p>
          <a:pPr marL="0" lvl="0" indent="0" algn="ctr" defTabSz="755650">
            <a:lnSpc>
              <a:spcPct val="90000"/>
            </a:lnSpc>
            <a:spcBef>
              <a:spcPct val="0"/>
            </a:spcBef>
            <a:spcAft>
              <a:spcPct val="35000"/>
            </a:spcAft>
            <a:buNone/>
          </a:pPr>
          <a:r>
            <a:rPr lang="en-GB" sz="1700" kern="1200" dirty="0"/>
            <a:t>- Recent trauma</a:t>
          </a:r>
        </a:p>
        <a:p>
          <a:pPr marL="0" lvl="0" indent="0" algn="ctr" defTabSz="755650">
            <a:lnSpc>
              <a:spcPct val="90000"/>
            </a:lnSpc>
            <a:spcBef>
              <a:spcPct val="0"/>
            </a:spcBef>
            <a:spcAft>
              <a:spcPct val="35000"/>
            </a:spcAft>
            <a:buNone/>
          </a:pPr>
          <a:r>
            <a:rPr lang="en-GB" sz="1700" kern="1200" dirty="0"/>
            <a:t>- Infections</a:t>
          </a:r>
        </a:p>
        <a:p>
          <a:pPr marL="0" lvl="0" indent="0" algn="ctr" defTabSz="755650">
            <a:lnSpc>
              <a:spcPct val="90000"/>
            </a:lnSpc>
            <a:spcBef>
              <a:spcPct val="0"/>
            </a:spcBef>
            <a:spcAft>
              <a:spcPct val="35000"/>
            </a:spcAft>
            <a:buNone/>
          </a:pPr>
          <a:r>
            <a:rPr lang="en-GB" sz="1700" kern="1200" dirty="0"/>
            <a:t>- Migrations</a:t>
          </a:r>
        </a:p>
      </dsp:txBody>
      <dsp:txXfrm>
        <a:off x="744" y="2177107"/>
        <a:ext cx="2902148" cy="1741289"/>
      </dsp:txXfrm>
    </dsp:sp>
    <dsp:sp modelId="{CD1626FF-B2E9-4D5D-AE95-6B327430D893}">
      <dsp:nvSpPr>
        <dsp:cNvPr id="0" name=""/>
        <dsp:cNvSpPr/>
      </dsp:nvSpPr>
      <dsp:spPr>
        <a:xfrm>
          <a:off x="3193107" y="2177107"/>
          <a:ext cx="2902148" cy="17412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Other factors</a:t>
          </a:r>
        </a:p>
        <a:p>
          <a:pPr marL="0" lvl="0" indent="0" algn="ctr" defTabSz="977900">
            <a:lnSpc>
              <a:spcPct val="90000"/>
            </a:lnSpc>
            <a:spcBef>
              <a:spcPct val="0"/>
            </a:spcBef>
            <a:spcAft>
              <a:spcPct val="35000"/>
            </a:spcAft>
            <a:buNone/>
          </a:pPr>
          <a:r>
            <a:rPr lang="en-GB" sz="2200" kern="1200" dirty="0"/>
            <a:t>- Substance abuse</a:t>
          </a:r>
        </a:p>
        <a:p>
          <a:pPr marL="0" lvl="0" indent="0" algn="ctr" defTabSz="977900">
            <a:lnSpc>
              <a:spcPct val="90000"/>
            </a:lnSpc>
            <a:spcBef>
              <a:spcPct val="0"/>
            </a:spcBef>
            <a:spcAft>
              <a:spcPct val="35000"/>
            </a:spcAft>
            <a:buNone/>
          </a:pPr>
          <a:r>
            <a:rPr lang="en-GB" sz="2200" kern="1200" dirty="0"/>
            <a:t>- Sleep deprivation</a:t>
          </a:r>
        </a:p>
        <a:p>
          <a:pPr marL="0" lvl="0" indent="0" algn="ctr" defTabSz="977900">
            <a:lnSpc>
              <a:spcPct val="90000"/>
            </a:lnSpc>
            <a:spcBef>
              <a:spcPct val="0"/>
            </a:spcBef>
            <a:spcAft>
              <a:spcPct val="35000"/>
            </a:spcAft>
            <a:buNone/>
          </a:pPr>
          <a:r>
            <a:rPr lang="en-GB" sz="2200" kern="1200" dirty="0"/>
            <a:t>- Childbirth</a:t>
          </a:r>
        </a:p>
      </dsp:txBody>
      <dsp:txXfrm>
        <a:off x="3193107" y="2177107"/>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8000E5-E1BF-1B49-8B13-714438104DE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C316E7D2-FA68-9F43-935B-5C4FB410B5F9}"/>
              </a:ext>
            </a:extLst>
          </p:cNvPr>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A3251F9C-DD71-D44B-BC61-B9FFF09B63D6}" type="datetimeFigureOut">
              <a:rPr lang="en-US" altLang="en-US"/>
              <a:pPr>
                <a:defRPr/>
              </a:pPr>
              <a:t>8/26/2025</a:t>
            </a:fld>
            <a:endParaRPr lang="en-US" altLang="en-US" dirty="0"/>
          </a:p>
        </p:txBody>
      </p:sp>
      <p:sp>
        <p:nvSpPr>
          <p:cNvPr id="4" name="Footer Placeholder 3">
            <a:extLst>
              <a:ext uri="{FF2B5EF4-FFF2-40B4-BE49-F238E27FC236}">
                <a16:creationId xmlns:a16="http://schemas.microsoft.com/office/drawing/2014/main" id="{B385D875-A649-3A4B-8E3B-058149450C42}"/>
              </a:ext>
            </a:extLst>
          </p:cNvPr>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82201212-A529-7F40-936E-A515A995FDE7}"/>
              </a:ext>
            </a:extLst>
          </p:cNvPr>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870662C-C48F-D348-A8B1-EF16E886014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814C16E-B00C-4FA4-8953-2E262D1684AF}" type="datetimeFigureOut">
              <a:rPr lang="en-GB" smtClean="0"/>
              <a:t>26/08/2025</a:t>
            </a:fld>
            <a:endParaRPr lang="en-GB"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B68C3CB-3118-423E-861A-757A9737E9E3}" type="slidenum">
              <a:rPr lang="en-GB" smtClean="0"/>
              <a:t>‹#›</a:t>
            </a:fld>
            <a:endParaRPr lang="en-GB" dirty="0"/>
          </a:p>
        </p:txBody>
      </p:sp>
    </p:spTree>
    <p:extLst>
      <p:ext uri="{BB962C8B-B14F-4D97-AF65-F5344CB8AC3E}">
        <p14:creationId xmlns:p14="http://schemas.microsoft.com/office/powerpoint/2010/main" val="3795356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1</a:t>
            </a:fld>
            <a:endParaRPr lang="en-GB" dirty="0"/>
          </a:p>
        </p:txBody>
      </p:sp>
    </p:spTree>
    <p:extLst>
      <p:ext uri="{BB962C8B-B14F-4D97-AF65-F5344CB8AC3E}">
        <p14:creationId xmlns:p14="http://schemas.microsoft.com/office/powerpoint/2010/main" val="1117142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494AD6F-2B13-444A-81D7-6DDC47CF4CB1}" type="slidenum">
              <a:rPr lang="en-GB" smtClean="0"/>
              <a:t>12</a:t>
            </a:fld>
            <a:endParaRPr lang="en-GB" dirty="0"/>
          </a:p>
        </p:txBody>
      </p:sp>
    </p:spTree>
    <p:extLst>
      <p:ext uri="{BB962C8B-B14F-4D97-AF65-F5344CB8AC3E}">
        <p14:creationId xmlns:p14="http://schemas.microsoft.com/office/powerpoint/2010/main" val="57957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13</a:t>
            </a:fld>
            <a:endParaRPr lang="en-GB" dirty="0"/>
          </a:p>
        </p:txBody>
      </p:sp>
    </p:spTree>
    <p:extLst>
      <p:ext uri="{BB962C8B-B14F-4D97-AF65-F5344CB8AC3E}">
        <p14:creationId xmlns:p14="http://schemas.microsoft.com/office/powerpoint/2010/main" val="109370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14</a:t>
            </a:fld>
            <a:endParaRPr lang="en-GB" dirty="0"/>
          </a:p>
        </p:txBody>
      </p:sp>
    </p:spTree>
    <p:extLst>
      <p:ext uri="{BB962C8B-B14F-4D97-AF65-F5344CB8AC3E}">
        <p14:creationId xmlns:p14="http://schemas.microsoft.com/office/powerpoint/2010/main" val="3174105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15</a:t>
            </a:fld>
            <a:endParaRPr lang="en-GB" dirty="0"/>
          </a:p>
        </p:txBody>
      </p:sp>
    </p:spTree>
    <p:extLst>
      <p:ext uri="{BB962C8B-B14F-4D97-AF65-F5344CB8AC3E}">
        <p14:creationId xmlns:p14="http://schemas.microsoft.com/office/powerpoint/2010/main" val="3489368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9552B2-32B2-4CAF-8B14-C070EEECFC2E}" type="slidenum">
              <a:rPr lang="en-US" smtClean="0"/>
              <a:pPr/>
              <a:t>16</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17</a:t>
            </a:fld>
            <a:endParaRPr lang="en-US" dirty="0"/>
          </a:p>
        </p:txBody>
      </p:sp>
    </p:spTree>
    <p:extLst>
      <p:ext uri="{BB962C8B-B14F-4D97-AF65-F5344CB8AC3E}">
        <p14:creationId xmlns:p14="http://schemas.microsoft.com/office/powerpoint/2010/main" val="80840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18</a:t>
            </a:fld>
            <a:endParaRPr lang="en-US" dirty="0"/>
          </a:p>
        </p:txBody>
      </p:sp>
    </p:spTree>
    <p:extLst>
      <p:ext uri="{BB962C8B-B14F-4D97-AF65-F5344CB8AC3E}">
        <p14:creationId xmlns:p14="http://schemas.microsoft.com/office/powerpoint/2010/main" val="250070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20</a:t>
            </a:fld>
            <a:endParaRPr lang="en-US" dirty="0"/>
          </a:p>
        </p:txBody>
      </p:sp>
    </p:spTree>
    <p:extLst>
      <p:ext uri="{BB962C8B-B14F-4D97-AF65-F5344CB8AC3E}">
        <p14:creationId xmlns:p14="http://schemas.microsoft.com/office/powerpoint/2010/main" val="263108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494AD6F-2B13-444A-81D7-6DDC47CF4CB1}" type="slidenum">
              <a:rPr lang="en-GB" smtClean="0"/>
              <a:t>21</a:t>
            </a:fld>
            <a:endParaRPr lang="en-GB" dirty="0"/>
          </a:p>
        </p:txBody>
      </p:sp>
    </p:spTree>
    <p:extLst>
      <p:ext uri="{BB962C8B-B14F-4D97-AF65-F5344CB8AC3E}">
        <p14:creationId xmlns:p14="http://schemas.microsoft.com/office/powerpoint/2010/main" val="1480383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22</a:t>
            </a:fld>
            <a:endParaRPr lang="en-GB" dirty="0"/>
          </a:p>
        </p:txBody>
      </p:sp>
    </p:spTree>
    <p:extLst>
      <p:ext uri="{BB962C8B-B14F-4D97-AF65-F5344CB8AC3E}">
        <p14:creationId xmlns:p14="http://schemas.microsoft.com/office/powerpoint/2010/main" val="409420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0" i="0" dirty="0">
              <a:solidFill>
                <a:srgbClr val="000000"/>
              </a:solidFill>
              <a:effectLst/>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i="0" dirty="0">
              <a:solidFill>
                <a:srgbClr val="000000"/>
              </a:solidFill>
              <a:effectLst/>
              <a:latin typeface="Calibri" panose="020F0502020204030204" pitchFamily="34" charset="0"/>
            </a:endParaRPr>
          </a:p>
          <a:p>
            <a:pPr marL="0" indent="0">
              <a:buFont typeface="Arial" panose="020B0604020202020204" pitchFamily="34" charset="0"/>
              <a:buNone/>
            </a:pPr>
            <a:endParaRPr lang="en-US" sz="1200" dirty="0">
              <a:solidFill>
                <a:srgbClr val="00206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3494AD6F-2B13-444A-81D7-6DDC47CF4CB1}" type="slidenum">
              <a:rPr lang="en-GB" smtClean="0"/>
              <a:t>2</a:t>
            </a:fld>
            <a:endParaRPr lang="en-GB" dirty="0"/>
          </a:p>
        </p:txBody>
      </p:sp>
    </p:spTree>
    <p:extLst>
      <p:ext uri="{BB962C8B-B14F-4D97-AF65-F5344CB8AC3E}">
        <p14:creationId xmlns:p14="http://schemas.microsoft.com/office/powerpoint/2010/main" val="2774527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23</a:t>
            </a:fld>
            <a:endParaRPr lang="en-GB" dirty="0"/>
          </a:p>
        </p:txBody>
      </p:sp>
    </p:spTree>
    <p:extLst>
      <p:ext uri="{BB962C8B-B14F-4D97-AF65-F5344CB8AC3E}">
        <p14:creationId xmlns:p14="http://schemas.microsoft.com/office/powerpoint/2010/main" val="3094520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24</a:t>
            </a:fld>
            <a:endParaRPr lang="en-GB" dirty="0"/>
          </a:p>
        </p:txBody>
      </p:sp>
    </p:spTree>
    <p:extLst>
      <p:ext uri="{BB962C8B-B14F-4D97-AF65-F5344CB8AC3E}">
        <p14:creationId xmlns:p14="http://schemas.microsoft.com/office/powerpoint/2010/main" val="3615786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25</a:t>
            </a:fld>
            <a:endParaRPr lang="en-GB" dirty="0"/>
          </a:p>
        </p:txBody>
      </p:sp>
    </p:spTree>
    <p:extLst>
      <p:ext uri="{BB962C8B-B14F-4D97-AF65-F5344CB8AC3E}">
        <p14:creationId xmlns:p14="http://schemas.microsoft.com/office/powerpoint/2010/main" val="1592029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0" i="0" dirty="0">
                <a:solidFill>
                  <a:srgbClr val="000000"/>
                </a:solidFill>
                <a:effectLst/>
                <a:latin typeface="Times New Roman" panose="02020603050405020304" pitchFamily="18" charset="0"/>
              </a:rPr>
              <a:t> </a:t>
            </a:r>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26</a:t>
            </a:fld>
            <a:endParaRPr lang="en-GB" dirty="0"/>
          </a:p>
        </p:txBody>
      </p:sp>
    </p:spTree>
    <p:extLst>
      <p:ext uri="{BB962C8B-B14F-4D97-AF65-F5344CB8AC3E}">
        <p14:creationId xmlns:p14="http://schemas.microsoft.com/office/powerpoint/2010/main" val="2268955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27</a:t>
            </a:fld>
            <a:endParaRPr lang="en-GB" dirty="0"/>
          </a:p>
        </p:txBody>
      </p:sp>
    </p:spTree>
    <p:extLst>
      <p:ext uri="{BB962C8B-B14F-4D97-AF65-F5344CB8AC3E}">
        <p14:creationId xmlns:p14="http://schemas.microsoft.com/office/powerpoint/2010/main" val="2481731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29</a:t>
            </a:fld>
            <a:endParaRPr lang="en-GB" dirty="0"/>
          </a:p>
        </p:txBody>
      </p:sp>
    </p:spTree>
    <p:extLst>
      <p:ext uri="{BB962C8B-B14F-4D97-AF65-F5344CB8AC3E}">
        <p14:creationId xmlns:p14="http://schemas.microsoft.com/office/powerpoint/2010/main" val="1212144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30</a:t>
            </a:fld>
            <a:endParaRPr lang="en-US" dirty="0"/>
          </a:p>
        </p:txBody>
      </p:sp>
    </p:spTree>
    <p:extLst>
      <p:ext uri="{BB962C8B-B14F-4D97-AF65-F5344CB8AC3E}">
        <p14:creationId xmlns:p14="http://schemas.microsoft.com/office/powerpoint/2010/main" val="1255679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31</a:t>
            </a:fld>
            <a:endParaRPr lang="en-US" dirty="0"/>
          </a:p>
        </p:txBody>
      </p:sp>
    </p:spTree>
    <p:extLst>
      <p:ext uri="{BB962C8B-B14F-4D97-AF65-F5344CB8AC3E}">
        <p14:creationId xmlns:p14="http://schemas.microsoft.com/office/powerpoint/2010/main" val="1520839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GB" b="0" i="0" u="none" strike="noStrike" dirty="0">
              <a:solidFill>
                <a:srgbClr val="000000"/>
              </a:solidFill>
              <a:effectLst/>
              <a:latin typeface="ff1"/>
            </a:endParaRPr>
          </a:p>
        </p:txBody>
      </p:sp>
      <p:sp>
        <p:nvSpPr>
          <p:cNvPr id="4" name="Slide Number Placeholder 3"/>
          <p:cNvSpPr>
            <a:spLocks noGrp="1"/>
          </p:cNvSpPr>
          <p:nvPr>
            <p:ph type="sldNum" sz="quarter" idx="10"/>
          </p:nvPr>
        </p:nvSpPr>
        <p:spPr/>
        <p:txBody>
          <a:bodyPr/>
          <a:lstStyle/>
          <a:p>
            <a:fld id="{482D3A75-77B1-4AD1-9A58-BF2F4A0ADBF9}" type="slidenum">
              <a:rPr lang="en-US" smtClean="0"/>
              <a:t>32</a:t>
            </a:fld>
            <a:endParaRPr lang="en-US" dirty="0"/>
          </a:p>
        </p:txBody>
      </p:sp>
    </p:spTree>
    <p:extLst>
      <p:ext uri="{BB962C8B-B14F-4D97-AF65-F5344CB8AC3E}">
        <p14:creationId xmlns:p14="http://schemas.microsoft.com/office/powerpoint/2010/main" val="4146214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33</a:t>
            </a:fld>
            <a:endParaRPr lang="en-US" dirty="0"/>
          </a:p>
        </p:txBody>
      </p:sp>
    </p:spTree>
    <p:extLst>
      <p:ext uri="{BB962C8B-B14F-4D97-AF65-F5344CB8AC3E}">
        <p14:creationId xmlns:p14="http://schemas.microsoft.com/office/powerpoint/2010/main" val="3350289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a:t>
            </a:fld>
            <a:endParaRPr lang="en-US" dirty="0"/>
          </a:p>
        </p:txBody>
      </p:sp>
    </p:spTree>
    <p:extLst>
      <p:ext uri="{BB962C8B-B14F-4D97-AF65-F5344CB8AC3E}">
        <p14:creationId xmlns:p14="http://schemas.microsoft.com/office/powerpoint/2010/main" val="426107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34</a:t>
            </a:fld>
            <a:endParaRPr lang="en-GB" dirty="0"/>
          </a:p>
        </p:txBody>
      </p:sp>
    </p:spTree>
    <p:extLst>
      <p:ext uri="{BB962C8B-B14F-4D97-AF65-F5344CB8AC3E}">
        <p14:creationId xmlns:p14="http://schemas.microsoft.com/office/powerpoint/2010/main" val="118021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35</a:t>
            </a:fld>
            <a:endParaRPr lang="en-US" dirty="0"/>
          </a:p>
        </p:txBody>
      </p:sp>
    </p:spTree>
    <p:extLst>
      <p:ext uri="{BB962C8B-B14F-4D97-AF65-F5344CB8AC3E}">
        <p14:creationId xmlns:p14="http://schemas.microsoft.com/office/powerpoint/2010/main" val="2821776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82D3A75-77B1-4AD1-9A58-BF2F4A0ADBF9}" type="slidenum">
              <a:rPr lang="en-US" smtClean="0"/>
              <a:t>36</a:t>
            </a:fld>
            <a:endParaRPr lang="en-US" dirty="0"/>
          </a:p>
        </p:txBody>
      </p:sp>
    </p:spTree>
    <p:extLst>
      <p:ext uri="{BB962C8B-B14F-4D97-AF65-F5344CB8AC3E}">
        <p14:creationId xmlns:p14="http://schemas.microsoft.com/office/powerpoint/2010/main" val="2917689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24"/>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nSpc>
                <a:spcPct val="95000"/>
              </a:lnSpc>
              <a:buClrTx/>
              <a:buFontTx/>
              <a:buNone/>
            </a:pPr>
            <a:fld id="{22307AC3-9F72-455A-9C81-E73561841FD8}" type="slidenum">
              <a:rPr lang="en-US" altLang="en-US">
                <a:solidFill>
                  <a:srgbClr val="000000"/>
                </a:solidFill>
                <a:latin typeface="Times New Roman" panose="02020603050405020304" pitchFamily="18" charset="0"/>
              </a:rPr>
              <a:pPr>
                <a:lnSpc>
                  <a:spcPct val="95000"/>
                </a:lnSpc>
                <a:buClrTx/>
                <a:buFontTx/>
                <a:buNone/>
              </a:pPr>
              <a:t>38</a:t>
            </a:fld>
            <a:endParaRPr lang="en-US" altLang="en-US" dirty="0">
              <a:solidFill>
                <a:srgbClr val="000000"/>
              </a:solidFill>
              <a:latin typeface="Times New Roman" panose="02020603050405020304" pitchFamily="18" charset="0"/>
            </a:endParaRPr>
          </a:p>
        </p:txBody>
      </p:sp>
      <p:sp>
        <p:nvSpPr>
          <p:cNvPr id="18435" name="Text Box 1"/>
          <p:cNvSpPr txBox="1">
            <a:spLocks noChangeArrowheads="1"/>
          </p:cNvSpPr>
          <p:nvPr/>
        </p:nvSpPr>
        <p:spPr bwMode="auto">
          <a:xfrm>
            <a:off x="4278313" y="10155238"/>
            <a:ext cx="3252787"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r" eaLnBrk="1">
              <a:lnSpc>
                <a:spcPct val="95000"/>
              </a:lnSpc>
              <a:buClrTx/>
              <a:buFontTx/>
              <a:buNone/>
            </a:pPr>
            <a:fld id="{0E70B6BC-0351-414B-96DE-22D9BE9BEE5A}" type="slidenum">
              <a:rPr lang="en-US" altLang="en-US" sz="1400">
                <a:solidFill>
                  <a:srgbClr val="000000"/>
                </a:solidFill>
                <a:latin typeface="Times New Roman" panose="02020603050405020304" pitchFamily="18" charset="0"/>
              </a:rPr>
              <a:pPr algn="r" eaLnBrk="1">
                <a:lnSpc>
                  <a:spcPct val="95000"/>
                </a:lnSpc>
                <a:buClrTx/>
                <a:buFontTx/>
                <a:buNone/>
              </a:pPr>
              <a:t>38</a:t>
            </a:fld>
            <a:endParaRPr lang="en-US" altLang="en-US" sz="1400" dirty="0">
              <a:solidFill>
                <a:srgbClr val="000000"/>
              </a:solidFill>
              <a:latin typeface="Times New Roman" panose="02020603050405020304" pitchFamily="18" charset="0"/>
            </a:endParaRPr>
          </a:p>
        </p:txBody>
      </p:sp>
      <p:sp>
        <p:nvSpPr>
          <p:cNvPr id="18436" name="Rectangle 2"/>
          <p:cNvSpPr txBox="1">
            <a:spLocks noGrp="1" noRot="1" noChangeAspect="1" noChangeArrowheads="1" noTextEdit="1"/>
          </p:cNvSpPr>
          <p:nvPr>
            <p:ph type="sldImg"/>
          </p:nvPr>
        </p:nvSpPr>
        <p:spPr>
          <a:xfrm>
            <a:off x="227013" y="812800"/>
            <a:ext cx="7077075" cy="3981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7" name="Text Box 3"/>
          <p:cNvSpPr txBox="1">
            <a:spLocks noGrp="1" noChangeArrowheads="1"/>
          </p:cNvSpPr>
          <p:nvPr>
            <p:ph type="body" idx="1"/>
          </p:nvPr>
        </p:nvSpPr>
        <p:spPr>
          <a:xfrm>
            <a:off x="755650" y="5078413"/>
            <a:ext cx="6021388" cy="52197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1600" dirty="0">
              <a:latin typeface="Arial" panose="020B0604020202020204" pitchFamily="34" charset="0"/>
            </a:endParaRPr>
          </a:p>
        </p:txBody>
      </p:sp>
    </p:spTree>
    <p:extLst>
      <p:ext uri="{BB962C8B-B14F-4D97-AF65-F5344CB8AC3E}">
        <p14:creationId xmlns:p14="http://schemas.microsoft.com/office/powerpoint/2010/main" val="3498986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2D3A75-77B1-4AD1-9A58-BF2F4A0ADBF9}" type="slidenum">
              <a:rPr lang="en-US" smtClean="0"/>
              <a:t>39</a:t>
            </a:fld>
            <a:endParaRPr lang="en-US" dirty="0"/>
          </a:p>
        </p:txBody>
      </p:sp>
    </p:spTree>
    <p:extLst>
      <p:ext uri="{BB962C8B-B14F-4D97-AF65-F5344CB8AC3E}">
        <p14:creationId xmlns:p14="http://schemas.microsoft.com/office/powerpoint/2010/main" val="3175877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24"/>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nSpc>
                <a:spcPct val="95000"/>
              </a:lnSpc>
              <a:buClrTx/>
              <a:buFontTx/>
              <a:buNone/>
            </a:pPr>
            <a:fld id="{F800E95E-F67D-4C6F-A9EB-6C6688D6764F}" type="slidenum">
              <a:rPr lang="en-US" altLang="en-US">
                <a:solidFill>
                  <a:srgbClr val="000000"/>
                </a:solidFill>
                <a:latin typeface="Times New Roman" panose="02020603050405020304" pitchFamily="18" charset="0"/>
              </a:rPr>
              <a:pPr>
                <a:lnSpc>
                  <a:spcPct val="95000"/>
                </a:lnSpc>
                <a:buClrTx/>
                <a:buFontTx/>
                <a:buNone/>
              </a:pPr>
              <a:t>40</a:t>
            </a:fld>
            <a:endParaRPr lang="en-US" altLang="en-US" dirty="0">
              <a:solidFill>
                <a:srgbClr val="000000"/>
              </a:solidFill>
              <a:latin typeface="Times New Roman" panose="02020603050405020304" pitchFamily="18" charset="0"/>
            </a:endParaRPr>
          </a:p>
        </p:txBody>
      </p:sp>
      <p:sp>
        <p:nvSpPr>
          <p:cNvPr id="20483" name="Text Box 1"/>
          <p:cNvSpPr txBox="1">
            <a:spLocks noChangeArrowheads="1"/>
          </p:cNvSpPr>
          <p:nvPr/>
        </p:nvSpPr>
        <p:spPr bwMode="auto">
          <a:xfrm>
            <a:off x="4278313" y="10155238"/>
            <a:ext cx="3252787"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r" eaLnBrk="1">
              <a:lnSpc>
                <a:spcPct val="95000"/>
              </a:lnSpc>
              <a:buClrTx/>
              <a:buFontTx/>
              <a:buNone/>
            </a:pPr>
            <a:fld id="{7AF533B6-F1CB-4B35-94C2-4707514BA77F}" type="slidenum">
              <a:rPr lang="en-US" altLang="en-US" sz="1400">
                <a:solidFill>
                  <a:srgbClr val="000000"/>
                </a:solidFill>
                <a:latin typeface="Times New Roman" panose="02020603050405020304" pitchFamily="18" charset="0"/>
              </a:rPr>
              <a:pPr algn="r" eaLnBrk="1">
                <a:lnSpc>
                  <a:spcPct val="95000"/>
                </a:lnSpc>
                <a:buClrTx/>
                <a:buFontTx/>
                <a:buNone/>
              </a:pPr>
              <a:t>40</a:t>
            </a:fld>
            <a:endParaRPr lang="en-US" altLang="en-US" sz="1400" dirty="0">
              <a:solidFill>
                <a:srgbClr val="000000"/>
              </a:solidFill>
              <a:latin typeface="Times New Roman" panose="02020603050405020304" pitchFamily="18" charset="0"/>
            </a:endParaRPr>
          </a:p>
        </p:txBody>
      </p:sp>
      <p:sp>
        <p:nvSpPr>
          <p:cNvPr id="20484" name="Text Box 2"/>
          <p:cNvSpPr txBox="1">
            <a:spLocks noChangeArrowheads="1"/>
          </p:cNvSpPr>
          <p:nvPr/>
        </p:nvSpPr>
        <p:spPr bwMode="auto">
          <a:xfrm>
            <a:off x="989013" y="801688"/>
            <a:ext cx="5581650" cy="4010025"/>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dirty="0"/>
          </a:p>
        </p:txBody>
      </p:sp>
      <p:sp>
        <p:nvSpPr>
          <p:cNvPr id="20485" name="Text Box 3"/>
          <p:cNvSpPr txBox="1">
            <a:spLocks noGrp="1" noChangeArrowheads="1"/>
          </p:cNvSpPr>
          <p:nvPr>
            <p:ph type="body"/>
          </p:nvPr>
        </p:nvSpPr>
        <p:spPr>
          <a:xfrm>
            <a:off x="1169988" y="5086350"/>
            <a:ext cx="5178425" cy="4059238"/>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000" dirty="0"/>
          </a:p>
        </p:txBody>
      </p:sp>
    </p:spTree>
    <p:extLst>
      <p:ext uri="{BB962C8B-B14F-4D97-AF65-F5344CB8AC3E}">
        <p14:creationId xmlns:p14="http://schemas.microsoft.com/office/powerpoint/2010/main" val="1003021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D3A75-77B1-4AD1-9A58-BF2F4A0ADBF9}" type="slidenum">
              <a:rPr lang="en-US" smtClean="0"/>
              <a:t>41</a:t>
            </a:fld>
            <a:endParaRPr lang="en-US" dirty="0"/>
          </a:p>
        </p:txBody>
      </p:sp>
    </p:spTree>
    <p:extLst>
      <p:ext uri="{BB962C8B-B14F-4D97-AF65-F5344CB8AC3E}">
        <p14:creationId xmlns:p14="http://schemas.microsoft.com/office/powerpoint/2010/main" val="2290925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42</a:t>
            </a:fld>
            <a:endParaRPr lang="en-US" dirty="0"/>
          </a:p>
        </p:txBody>
      </p:sp>
    </p:spTree>
    <p:extLst>
      <p:ext uri="{BB962C8B-B14F-4D97-AF65-F5344CB8AC3E}">
        <p14:creationId xmlns:p14="http://schemas.microsoft.com/office/powerpoint/2010/main" val="3614560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482D3A75-77B1-4AD1-9A58-BF2F4A0ADBF9}" type="slidenum">
              <a:rPr lang="en-US" smtClean="0"/>
              <a:t>44</a:t>
            </a:fld>
            <a:endParaRPr lang="en-US" dirty="0"/>
          </a:p>
        </p:txBody>
      </p:sp>
    </p:spTree>
    <p:extLst>
      <p:ext uri="{BB962C8B-B14F-4D97-AF65-F5344CB8AC3E}">
        <p14:creationId xmlns:p14="http://schemas.microsoft.com/office/powerpoint/2010/main" val="87864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45</a:t>
            </a:fld>
            <a:endParaRPr lang="en-US" dirty="0"/>
          </a:p>
        </p:txBody>
      </p:sp>
    </p:spTree>
    <p:extLst>
      <p:ext uri="{BB962C8B-B14F-4D97-AF65-F5344CB8AC3E}">
        <p14:creationId xmlns:p14="http://schemas.microsoft.com/office/powerpoint/2010/main" val="61222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4</a:t>
            </a:fld>
            <a:endParaRPr lang="en-US" dirty="0"/>
          </a:p>
        </p:txBody>
      </p:sp>
    </p:spTree>
    <p:extLst>
      <p:ext uri="{BB962C8B-B14F-4D97-AF65-F5344CB8AC3E}">
        <p14:creationId xmlns:p14="http://schemas.microsoft.com/office/powerpoint/2010/main" val="488185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46</a:t>
            </a:fld>
            <a:endParaRPr lang="en-GB" dirty="0"/>
          </a:p>
        </p:txBody>
      </p:sp>
    </p:spTree>
    <p:extLst>
      <p:ext uri="{BB962C8B-B14F-4D97-AF65-F5344CB8AC3E}">
        <p14:creationId xmlns:p14="http://schemas.microsoft.com/office/powerpoint/2010/main" val="464072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Confidential</a:t>
            </a:r>
          </a:p>
        </p:txBody>
      </p:sp>
      <p:sp>
        <p:nvSpPr>
          <p:cNvPr id="4" name="Slide Number Placeholder 3"/>
          <p:cNvSpPr>
            <a:spLocks noGrp="1"/>
          </p:cNvSpPr>
          <p:nvPr>
            <p:ph type="sldNum" sz="quarter" idx="5"/>
          </p:nvPr>
        </p:nvSpPr>
        <p:spPr/>
        <p:txBody>
          <a:bodyPr/>
          <a:lstStyle/>
          <a:p>
            <a:fld id="{0B68C3CB-3118-423E-861A-757A9737E9E3}" type="slidenum">
              <a:rPr lang="en-GB" smtClean="0"/>
              <a:t>47</a:t>
            </a:fld>
            <a:endParaRPr lang="en-GB" dirty="0"/>
          </a:p>
        </p:txBody>
      </p:sp>
    </p:spTree>
    <p:extLst>
      <p:ext uri="{BB962C8B-B14F-4D97-AF65-F5344CB8AC3E}">
        <p14:creationId xmlns:p14="http://schemas.microsoft.com/office/powerpoint/2010/main" val="237263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B42A3-0BAF-01B0-4AA8-71BA70D23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4020B7-C793-5919-D4D0-09F1E8AEE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4348B-34E5-C05D-D012-7A89ADF80E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Confidential</a:t>
            </a:r>
          </a:p>
          <a:p>
            <a:endParaRPr lang="en-GB" dirty="0"/>
          </a:p>
        </p:txBody>
      </p:sp>
      <p:sp>
        <p:nvSpPr>
          <p:cNvPr id="4" name="Slide Number Placeholder 3">
            <a:extLst>
              <a:ext uri="{FF2B5EF4-FFF2-40B4-BE49-F238E27FC236}">
                <a16:creationId xmlns:a16="http://schemas.microsoft.com/office/drawing/2014/main" id="{EE5B0FB4-41AE-F655-518A-AF8AA78908A6}"/>
              </a:ext>
            </a:extLst>
          </p:cNvPr>
          <p:cNvSpPr>
            <a:spLocks noGrp="1"/>
          </p:cNvSpPr>
          <p:nvPr>
            <p:ph type="sldNum" sz="quarter" idx="5"/>
          </p:nvPr>
        </p:nvSpPr>
        <p:spPr/>
        <p:txBody>
          <a:bodyPr/>
          <a:lstStyle/>
          <a:p>
            <a:fld id="{0B68C3CB-3118-423E-861A-757A9737E9E3}" type="slidenum">
              <a:rPr lang="en-GB" smtClean="0"/>
              <a:t>48</a:t>
            </a:fld>
            <a:endParaRPr lang="en-GB" dirty="0"/>
          </a:p>
        </p:txBody>
      </p:sp>
    </p:spTree>
    <p:extLst>
      <p:ext uri="{BB962C8B-B14F-4D97-AF65-F5344CB8AC3E}">
        <p14:creationId xmlns:p14="http://schemas.microsoft.com/office/powerpoint/2010/main" val="306266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BD737-400B-4A36-D0ED-0E33CC479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A5485-374D-7668-918C-E5C2E8067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77767-D9C0-E47F-EBE1-0F2FD8A8FD9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Confidential</a:t>
            </a:r>
          </a:p>
          <a:p>
            <a:endParaRPr lang="en-GB" dirty="0"/>
          </a:p>
        </p:txBody>
      </p:sp>
      <p:sp>
        <p:nvSpPr>
          <p:cNvPr id="4" name="Slide Number Placeholder 3">
            <a:extLst>
              <a:ext uri="{FF2B5EF4-FFF2-40B4-BE49-F238E27FC236}">
                <a16:creationId xmlns:a16="http://schemas.microsoft.com/office/drawing/2014/main" id="{9769E846-3E28-9750-195A-79361428A36B}"/>
              </a:ext>
            </a:extLst>
          </p:cNvPr>
          <p:cNvSpPr>
            <a:spLocks noGrp="1"/>
          </p:cNvSpPr>
          <p:nvPr>
            <p:ph type="sldNum" sz="quarter" idx="5"/>
          </p:nvPr>
        </p:nvSpPr>
        <p:spPr/>
        <p:txBody>
          <a:bodyPr/>
          <a:lstStyle/>
          <a:p>
            <a:fld id="{0B68C3CB-3118-423E-861A-757A9737E9E3}" type="slidenum">
              <a:rPr lang="en-GB" smtClean="0"/>
              <a:t>49</a:t>
            </a:fld>
            <a:endParaRPr lang="en-GB" dirty="0"/>
          </a:p>
        </p:txBody>
      </p:sp>
    </p:spTree>
    <p:extLst>
      <p:ext uri="{BB962C8B-B14F-4D97-AF65-F5344CB8AC3E}">
        <p14:creationId xmlns:p14="http://schemas.microsoft.com/office/powerpoint/2010/main" val="1409573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3D5DA-46FF-919A-F08E-2E1FBD686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5E128-3C0E-07D6-8688-A90A1F3CEB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1F551-7C70-41A6-69CE-E3CA34660DB8}"/>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BDD114CD-D779-32F4-FE41-E4FADEC37B6D}"/>
              </a:ext>
            </a:extLst>
          </p:cNvPr>
          <p:cNvSpPr>
            <a:spLocks noGrp="1"/>
          </p:cNvSpPr>
          <p:nvPr>
            <p:ph type="sldNum" sz="quarter" idx="10"/>
          </p:nvPr>
        </p:nvSpPr>
        <p:spPr/>
        <p:txBody>
          <a:bodyPr/>
          <a:lstStyle/>
          <a:p>
            <a:fld id="{482D3A75-77B1-4AD1-9A58-BF2F4A0ADBF9}" type="slidenum">
              <a:rPr lang="en-US" smtClean="0"/>
              <a:t>50</a:t>
            </a:fld>
            <a:endParaRPr lang="en-US" dirty="0"/>
          </a:p>
        </p:txBody>
      </p:sp>
    </p:spTree>
    <p:extLst>
      <p:ext uri="{BB962C8B-B14F-4D97-AF65-F5344CB8AC3E}">
        <p14:creationId xmlns:p14="http://schemas.microsoft.com/office/powerpoint/2010/main" val="506663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1BCDE-2584-CD91-EEEF-470531A36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7439E-25E3-BA6B-CE30-139AA9D1A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D82D43-6732-FD73-3666-38EB8FF4D0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Confidential</a:t>
            </a:r>
          </a:p>
          <a:p>
            <a:endParaRPr lang="en-IE" dirty="0"/>
          </a:p>
        </p:txBody>
      </p:sp>
      <p:sp>
        <p:nvSpPr>
          <p:cNvPr id="4" name="Slide Number Placeholder 3">
            <a:extLst>
              <a:ext uri="{FF2B5EF4-FFF2-40B4-BE49-F238E27FC236}">
                <a16:creationId xmlns:a16="http://schemas.microsoft.com/office/drawing/2014/main" id="{7AA1D4C2-BFFF-4474-DB07-6B7AB2F069C4}"/>
              </a:ext>
            </a:extLst>
          </p:cNvPr>
          <p:cNvSpPr>
            <a:spLocks noGrp="1"/>
          </p:cNvSpPr>
          <p:nvPr>
            <p:ph type="sldNum" sz="quarter" idx="10"/>
          </p:nvPr>
        </p:nvSpPr>
        <p:spPr/>
        <p:txBody>
          <a:bodyPr/>
          <a:lstStyle/>
          <a:p>
            <a:fld id="{482D3A75-77B1-4AD1-9A58-BF2F4A0ADBF9}" type="slidenum">
              <a:rPr lang="en-US" smtClean="0"/>
              <a:t>51</a:t>
            </a:fld>
            <a:endParaRPr lang="en-US" dirty="0"/>
          </a:p>
        </p:txBody>
      </p:sp>
    </p:spTree>
    <p:extLst>
      <p:ext uri="{BB962C8B-B14F-4D97-AF65-F5344CB8AC3E}">
        <p14:creationId xmlns:p14="http://schemas.microsoft.com/office/powerpoint/2010/main" val="3569627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Confidential</a:t>
            </a:r>
          </a:p>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52</a:t>
            </a:fld>
            <a:endParaRPr lang="en-GB" dirty="0"/>
          </a:p>
        </p:txBody>
      </p:sp>
    </p:spTree>
    <p:extLst>
      <p:ext uri="{BB962C8B-B14F-4D97-AF65-F5344CB8AC3E}">
        <p14:creationId xmlns:p14="http://schemas.microsoft.com/office/powerpoint/2010/main" val="750172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53</a:t>
            </a:fld>
            <a:endParaRPr lang="en-GB" dirty="0"/>
          </a:p>
        </p:txBody>
      </p:sp>
    </p:spTree>
    <p:extLst>
      <p:ext uri="{BB962C8B-B14F-4D97-AF65-F5344CB8AC3E}">
        <p14:creationId xmlns:p14="http://schemas.microsoft.com/office/powerpoint/2010/main" val="121173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54</a:t>
            </a:fld>
            <a:endParaRPr lang="en-GB" dirty="0"/>
          </a:p>
        </p:txBody>
      </p:sp>
    </p:spTree>
    <p:extLst>
      <p:ext uri="{BB962C8B-B14F-4D97-AF65-F5344CB8AC3E}">
        <p14:creationId xmlns:p14="http://schemas.microsoft.com/office/powerpoint/2010/main" val="4127626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56</a:t>
            </a:fld>
            <a:endParaRPr lang="en-US" dirty="0"/>
          </a:p>
        </p:txBody>
      </p:sp>
    </p:spTree>
    <p:extLst>
      <p:ext uri="{BB962C8B-B14F-4D97-AF65-F5344CB8AC3E}">
        <p14:creationId xmlns:p14="http://schemas.microsoft.com/office/powerpoint/2010/main" val="2658020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5</a:t>
            </a:fld>
            <a:endParaRPr lang="en-GB" dirty="0"/>
          </a:p>
        </p:txBody>
      </p:sp>
    </p:spTree>
    <p:extLst>
      <p:ext uri="{BB962C8B-B14F-4D97-AF65-F5344CB8AC3E}">
        <p14:creationId xmlns:p14="http://schemas.microsoft.com/office/powerpoint/2010/main" val="3276525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57</a:t>
            </a:fld>
            <a:endParaRPr lang="en-GB" dirty="0"/>
          </a:p>
        </p:txBody>
      </p:sp>
    </p:spTree>
    <p:extLst>
      <p:ext uri="{BB962C8B-B14F-4D97-AF65-F5344CB8AC3E}">
        <p14:creationId xmlns:p14="http://schemas.microsoft.com/office/powerpoint/2010/main" val="3078167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E" dirty="0"/>
          </a:p>
        </p:txBody>
      </p:sp>
      <p:sp>
        <p:nvSpPr>
          <p:cNvPr id="4" name="Slide Number Placeholder 3"/>
          <p:cNvSpPr>
            <a:spLocks noGrp="1"/>
          </p:cNvSpPr>
          <p:nvPr>
            <p:ph type="sldNum" sz="quarter" idx="10"/>
          </p:nvPr>
        </p:nvSpPr>
        <p:spPr/>
        <p:txBody>
          <a:bodyPr/>
          <a:lstStyle/>
          <a:p>
            <a:fld id="{482D3A75-77B1-4AD1-9A58-BF2F4A0ADBF9}" type="slidenum">
              <a:rPr lang="en-US" smtClean="0"/>
              <a:t>58</a:t>
            </a:fld>
            <a:endParaRPr lang="en-US" dirty="0"/>
          </a:p>
        </p:txBody>
      </p:sp>
    </p:spTree>
    <p:extLst>
      <p:ext uri="{BB962C8B-B14F-4D97-AF65-F5344CB8AC3E}">
        <p14:creationId xmlns:p14="http://schemas.microsoft.com/office/powerpoint/2010/main" val="3667030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60</a:t>
            </a:fld>
            <a:endParaRPr lang="en-GB" dirty="0"/>
          </a:p>
        </p:txBody>
      </p:sp>
    </p:spTree>
    <p:extLst>
      <p:ext uri="{BB962C8B-B14F-4D97-AF65-F5344CB8AC3E}">
        <p14:creationId xmlns:p14="http://schemas.microsoft.com/office/powerpoint/2010/main" val="631488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63</a:t>
            </a:fld>
            <a:endParaRPr lang="en-GB" dirty="0"/>
          </a:p>
        </p:txBody>
      </p:sp>
    </p:spTree>
    <p:extLst>
      <p:ext uri="{BB962C8B-B14F-4D97-AF65-F5344CB8AC3E}">
        <p14:creationId xmlns:p14="http://schemas.microsoft.com/office/powerpoint/2010/main" val="36057840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64</a:t>
            </a:fld>
            <a:endParaRPr lang="en-GB" dirty="0"/>
          </a:p>
        </p:txBody>
      </p:sp>
    </p:spTree>
    <p:extLst>
      <p:ext uri="{BB962C8B-B14F-4D97-AF65-F5344CB8AC3E}">
        <p14:creationId xmlns:p14="http://schemas.microsoft.com/office/powerpoint/2010/main" val="3538800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65</a:t>
            </a:fld>
            <a:endParaRPr lang="en-GB" dirty="0"/>
          </a:p>
        </p:txBody>
      </p:sp>
    </p:spTree>
    <p:extLst>
      <p:ext uri="{BB962C8B-B14F-4D97-AF65-F5344CB8AC3E}">
        <p14:creationId xmlns:p14="http://schemas.microsoft.com/office/powerpoint/2010/main" val="3551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66</a:t>
            </a:fld>
            <a:endParaRPr lang="en-US" dirty="0"/>
          </a:p>
        </p:txBody>
      </p:sp>
    </p:spTree>
    <p:extLst>
      <p:ext uri="{BB962C8B-B14F-4D97-AF65-F5344CB8AC3E}">
        <p14:creationId xmlns:p14="http://schemas.microsoft.com/office/powerpoint/2010/main" val="2537907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67</a:t>
            </a:fld>
            <a:endParaRPr lang="en-US" dirty="0"/>
          </a:p>
        </p:txBody>
      </p:sp>
    </p:spTree>
    <p:extLst>
      <p:ext uri="{BB962C8B-B14F-4D97-AF65-F5344CB8AC3E}">
        <p14:creationId xmlns:p14="http://schemas.microsoft.com/office/powerpoint/2010/main" val="26627238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68</a:t>
            </a:fld>
            <a:endParaRPr lang="en-US" dirty="0"/>
          </a:p>
        </p:txBody>
      </p:sp>
    </p:spTree>
    <p:extLst>
      <p:ext uri="{BB962C8B-B14F-4D97-AF65-F5344CB8AC3E}">
        <p14:creationId xmlns:p14="http://schemas.microsoft.com/office/powerpoint/2010/main" val="38051301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2D3A75-77B1-4AD1-9A58-BF2F4A0ADBF9}" type="slidenum">
              <a:rPr lang="en-US" smtClean="0"/>
              <a:t>69</a:t>
            </a:fld>
            <a:endParaRPr lang="en-US" dirty="0"/>
          </a:p>
        </p:txBody>
      </p:sp>
    </p:spTree>
    <p:extLst>
      <p:ext uri="{BB962C8B-B14F-4D97-AF65-F5344CB8AC3E}">
        <p14:creationId xmlns:p14="http://schemas.microsoft.com/office/powerpoint/2010/main" val="158518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6</a:t>
            </a:fld>
            <a:endParaRPr lang="en-GB" dirty="0"/>
          </a:p>
        </p:txBody>
      </p:sp>
    </p:spTree>
    <p:extLst>
      <p:ext uri="{BB962C8B-B14F-4D97-AF65-F5344CB8AC3E}">
        <p14:creationId xmlns:p14="http://schemas.microsoft.com/office/powerpoint/2010/main" val="67818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7</a:t>
            </a:fld>
            <a:endParaRPr lang="en-GB" dirty="0"/>
          </a:p>
        </p:txBody>
      </p:sp>
    </p:spTree>
    <p:extLst>
      <p:ext uri="{BB962C8B-B14F-4D97-AF65-F5344CB8AC3E}">
        <p14:creationId xmlns:p14="http://schemas.microsoft.com/office/powerpoint/2010/main" val="89749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68C3CB-3118-423E-861A-757A9737E9E3}" type="slidenum">
              <a:rPr lang="en-GB" smtClean="0"/>
              <a:t>9</a:t>
            </a:fld>
            <a:endParaRPr lang="en-GB" dirty="0"/>
          </a:p>
        </p:txBody>
      </p:sp>
    </p:spTree>
    <p:extLst>
      <p:ext uri="{BB962C8B-B14F-4D97-AF65-F5344CB8AC3E}">
        <p14:creationId xmlns:p14="http://schemas.microsoft.com/office/powerpoint/2010/main" val="2455453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3494AD6F-2B13-444A-81D7-6DDC47CF4CB1}" type="slidenum">
              <a:rPr lang="en-GB" smtClean="0"/>
              <a:t>11</a:t>
            </a:fld>
            <a:endParaRPr lang="en-GB" dirty="0"/>
          </a:p>
        </p:txBody>
      </p:sp>
    </p:spTree>
    <p:extLst>
      <p:ext uri="{BB962C8B-B14F-4D97-AF65-F5344CB8AC3E}">
        <p14:creationId xmlns:p14="http://schemas.microsoft.com/office/powerpoint/2010/main" val="2094546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F8F0-FB8F-4757-B082-CABAE717F16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23008356-3140-44D9-9FBE-B7E7167269C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51BD5A-C1B0-42A8-8DD1-2F0FEF87A40C}"/>
              </a:ext>
            </a:extLst>
          </p:cNvPr>
          <p:cNvSpPr>
            <a:spLocks noGrp="1"/>
          </p:cNvSpPr>
          <p:nvPr>
            <p:ph type="dt" sz="half" idx="10"/>
          </p:nvPr>
        </p:nvSpPr>
        <p:spPr/>
        <p:txBody>
          <a:bodyPr/>
          <a:lstStyle/>
          <a:p>
            <a:fld id="{C8D24312-2D35-4A7D-8851-217D7D90D911}" type="datetimeFigureOut">
              <a:rPr lang="en-GB" smtClean="0"/>
              <a:t>26/08/2025</a:t>
            </a:fld>
            <a:endParaRPr lang="en-GB" dirty="0"/>
          </a:p>
        </p:txBody>
      </p:sp>
      <p:sp>
        <p:nvSpPr>
          <p:cNvPr id="5" name="Footer Placeholder 4">
            <a:extLst>
              <a:ext uri="{FF2B5EF4-FFF2-40B4-BE49-F238E27FC236}">
                <a16:creationId xmlns:a16="http://schemas.microsoft.com/office/drawing/2014/main" id="{F1333E46-7B89-4235-9033-C2B6252D30C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9FD5424-772A-4785-9026-60A52BC01F8C}"/>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3815774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5DAB-D265-48A7-8179-08488ED750C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2EE378-7857-4F85-9F30-6D0060992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C41A36-E8F8-42C1-8D75-785DC66FA30E}"/>
              </a:ext>
            </a:extLst>
          </p:cNvPr>
          <p:cNvSpPr>
            <a:spLocks noGrp="1"/>
          </p:cNvSpPr>
          <p:nvPr>
            <p:ph type="dt" sz="half" idx="10"/>
          </p:nvPr>
        </p:nvSpPr>
        <p:spPr/>
        <p:txBody>
          <a:bodyPr/>
          <a:lstStyle/>
          <a:p>
            <a:fld id="{C8D24312-2D35-4A7D-8851-217D7D90D911}" type="datetimeFigureOut">
              <a:rPr lang="en-GB" smtClean="0"/>
              <a:t>26/08/2025</a:t>
            </a:fld>
            <a:endParaRPr lang="en-GB" dirty="0"/>
          </a:p>
        </p:txBody>
      </p:sp>
      <p:sp>
        <p:nvSpPr>
          <p:cNvPr id="5" name="Footer Placeholder 4">
            <a:extLst>
              <a:ext uri="{FF2B5EF4-FFF2-40B4-BE49-F238E27FC236}">
                <a16:creationId xmlns:a16="http://schemas.microsoft.com/office/drawing/2014/main" id="{DD849503-F980-41E2-BB0C-CBD387F7E5A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54A185D-A5FF-444D-AFEC-DBDAB87F7928}"/>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250207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959EB4-50E2-4DA3-B357-E75CC4606262}"/>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1FA77E-D48A-40D3-8F8A-178BF1697D7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2CEE27-B297-48DD-9DBC-2ABF85A76259}"/>
              </a:ext>
            </a:extLst>
          </p:cNvPr>
          <p:cNvSpPr>
            <a:spLocks noGrp="1"/>
          </p:cNvSpPr>
          <p:nvPr>
            <p:ph type="dt" sz="half" idx="10"/>
          </p:nvPr>
        </p:nvSpPr>
        <p:spPr/>
        <p:txBody>
          <a:bodyPr/>
          <a:lstStyle/>
          <a:p>
            <a:fld id="{C8D24312-2D35-4A7D-8851-217D7D90D911}" type="datetimeFigureOut">
              <a:rPr lang="en-GB" smtClean="0"/>
              <a:t>26/08/2025</a:t>
            </a:fld>
            <a:endParaRPr lang="en-GB" dirty="0"/>
          </a:p>
        </p:txBody>
      </p:sp>
      <p:sp>
        <p:nvSpPr>
          <p:cNvPr id="5" name="Footer Placeholder 4">
            <a:extLst>
              <a:ext uri="{FF2B5EF4-FFF2-40B4-BE49-F238E27FC236}">
                <a16:creationId xmlns:a16="http://schemas.microsoft.com/office/drawing/2014/main" id="{FF2D634E-6911-49F5-91BD-190D2C31CAF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2E9A4FD-FB0E-4672-BE13-CCBDEC4FE5B9}"/>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2644176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1543050"/>
            <a:ext cx="6552728" cy="596652"/>
          </a:xfrm>
          <a:prstGeom prst="rect">
            <a:avLst/>
          </a:prstGeom>
        </p:spPr>
        <p:txBody>
          <a:bodyPr/>
          <a:lstStyle>
            <a:lvl1pPr>
              <a:defRPr>
                <a:solidFill>
                  <a:schemeClr val="tx1"/>
                </a:solidFill>
                <a:latin typeface="Georgia"/>
                <a:cs typeface="Georgia"/>
              </a:defRPr>
            </a:lvl1pPr>
          </a:lstStyle>
          <a:p>
            <a:r>
              <a:rPr lang="en-GB" dirty="0"/>
              <a:t>Click to edit Master title style</a:t>
            </a:r>
          </a:p>
        </p:txBody>
      </p:sp>
      <p:sp>
        <p:nvSpPr>
          <p:cNvPr id="5" name="Text Placeholder 4"/>
          <p:cNvSpPr>
            <a:spLocks noGrp="1"/>
          </p:cNvSpPr>
          <p:nvPr>
            <p:ph type="body" sz="quarter" idx="10" hasCustomPrompt="1"/>
          </p:nvPr>
        </p:nvSpPr>
        <p:spPr>
          <a:xfrm>
            <a:off x="468313" y="2211388"/>
            <a:ext cx="6551612" cy="360362"/>
          </a:xfrm>
          <a:prstGeom prst="rect">
            <a:avLst/>
          </a:prstGeom>
        </p:spPr>
        <p:txBody>
          <a:bodyPr/>
          <a:lstStyle>
            <a:lvl1pPr>
              <a:defRPr sz="1600" baseline="0">
                <a:solidFill>
                  <a:schemeClr val="tx1"/>
                </a:solidFill>
              </a:defRPr>
            </a:lvl1pPr>
          </a:lstStyle>
          <a:p>
            <a:pPr lvl="0"/>
            <a:r>
              <a:rPr lang="en-GB" dirty="0"/>
              <a:t>Click to edit subtitle</a:t>
            </a:r>
          </a:p>
        </p:txBody>
      </p:sp>
    </p:spTree>
    <p:extLst>
      <p:ext uri="{BB962C8B-B14F-4D97-AF65-F5344CB8AC3E}">
        <p14:creationId xmlns:p14="http://schemas.microsoft.com/office/powerpoint/2010/main" val="3425456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8/26/2025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41165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411510"/>
            <a:ext cx="7772400" cy="857250"/>
          </a:xfrm>
          <a:prstGeom prst="rect">
            <a:avLst/>
          </a:prstGeom>
        </p:spPr>
        <p:txBody>
          <a:bodyPr/>
          <a:lstStyle>
            <a:lvl1pPr>
              <a:defRPr sz="2800">
                <a:solidFill>
                  <a:schemeClr val="tx1"/>
                </a:solidFill>
                <a:latin typeface="Georgia"/>
                <a:cs typeface="Georgia"/>
              </a:defRPr>
            </a:lvl1pPr>
          </a:lstStyle>
          <a:p>
            <a:r>
              <a:rPr lang="en-GB" dirty="0"/>
              <a:t>Click to edit slide heading</a:t>
            </a:r>
          </a:p>
        </p:txBody>
      </p:sp>
      <p:sp>
        <p:nvSpPr>
          <p:cNvPr id="3" name="Content Placeholder 2"/>
          <p:cNvSpPr>
            <a:spLocks noGrp="1"/>
          </p:cNvSpPr>
          <p:nvPr>
            <p:ph idx="1" hasCustomPrompt="1"/>
          </p:nvPr>
        </p:nvSpPr>
        <p:spPr>
          <a:xfrm>
            <a:off x="395536" y="1347614"/>
            <a:ext cx="7772400" cy="3384376"/>
          </a:xfrm>
          <a:prstGeom prst="rect">
            <a:avLst/>
          </a:prstGeom>
        </p:spPr>
        <p:txBody>
          <a:bodyPr/>
          <a:lstStyle>
            <a:lvl1pPr marL="342900" indent="-342900">
              <a:buClr>
                <a:schemeClr val="tx1"/>
              </a:buClr>
              <a:buFont typeface="Wingdings" panose="05000000000000000000" pitchFamily="2" charset="2"/>
              <a:buChar char="§"/>
              <a:defRPr b="0" baseline="0">
                <a:solidFill>
                  <a:schemeClr val="tx1"/>
                </a:solidFill>
              </a:defRPr>
            </a:lvl1pPr>
            <a:lvl2pPr>
              <a:defRPr b="0"/>
            </a:lvl2pPr>
            <a:lvl3pPr>
              <a:defRPr b="0"/>
            </a:lvl3pPr>
            <a:lvl4pPr>
              <a:defRPr b="0"/>
            </a:lvl4pPr>
            <a:lvl5pPr>
              <a:defRPr b="0"/>
            </a:lvl5pPr>
          </a:lstStyle>
          <a:p>
            <a:pPr lvl="0"/>
            <a:r>
              <a:rPr lang="en-US" dirty="0"/>
              <a:t>Click to add content</a:t>
            </a:r>
          </a:p>
        </p:txBody>
      </p:sp>
    </p:spTree>
    <p:extLst>
      <p:ext uri="{BB962C8B-B14F-4D97-AF65-F5344CB8AC3E}">
        <p14:creationId xmlns:p14="http://schemas.microsoft.com/office/powerpoint/2010/main" val="99895518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411907"/>
            <a:ext cx="4535165" cy="918269"/>
          </a:xfrm>
          <a:prstGeom prst="rect">
            <a:avLst/>
          </a:prstGeom>
        </p:spPr>
        <p:txBody>
          <a:bodyPr/>
          <a:lstStyle>
            <a:lvl1pPr>
              <a:defRPr sz="2800">
                <a:solidFill>
                  <a:schemeClr val="tx1"/>
                </a:solidFill>
                <a:latin typeface="Georgia"/>
                <a:cs typeface="Georgia"/>
              </a:defRPr>
            </a:lvl1pPr>
          </a:lstStyle>
          <a:p>
            <a:r>
              <a:rPr lang="en-GB" dirty="0"/>
              <a:t>Click to edit slide heading</a:t>
            </a:r>
          </a:p>
        </p:txBody>
      </p:sp>
      <p:sp>
        <p:nvSpPr>
          <p:cNvPr id="3" name="Content Placeholder 2"/>
          <p:cNvSpPr>
            <a:spLocks noGrp="1"/>
          </p:cNvSpPr>
          <p:nvPr>
            <p:ph idx="1" hasCustomPrompt="1"/>
          </p:nvPr>
        </p:nvSpPr>
        <p:spPr>
          <a:xfrm>
            <a:off x="395536" y="1440607"/>
            <a:ext cx="4535165" cy="2715319"/>
          </a:xfrm>
          <a:prstGeom prst="rect">
            <a:avLst/>
          </a:prstGeom>
        </p:spPr>
        <p:txBody>
          <a:bodyPr/>
          <a:lstStyle>
            <a:lvl1pPr marL="342900" indent="-342900">
              <a:buClr>
                <a:schemeClr val="tx1"/>
              </a:buClr>
              <a:buFont typeface="Wingdings" panose="05000000000000000000" pitchFamily="2" charset="2"/>
              <a:buChar char="§"/>
              <a:defRPr b="0" baseline="0">
                <a:solidFill>
                  <a:schemeClr val="tx1"/>
                </a:solidFill>
              </a:defRPr>
            </a:lvl1pPr>
            <a:lvl2pPr>
              <a:defRPr b="0"/>
            </a:lvl2pPr>
            <a:lvl3pPr>
              <a:defRPr b="0"/>
            </a:lvl3pPr>
            <a:lvl4pPr>
              <a:defRPr b="0"/>
            </a:lvl4pPr>
            <a:lvl5pPr>
              <a:defRPr b="0"/>
            </a:lvl5pPr>
          </a:lstStyle>
          <a:p>
            <a:pPr lvl="0"/>
            <a:r>
              <a:rPr lang="en-US" dirty="0"/>
              <a:t>Click to add content</a:t>
            </a:r>
          </a:p>
        </p:txBody>
      </p:sp>
      <p:sp>
        <p:nvSpPr>
          <p:cNvPr id="5" name="Picture Placeholder 4"/>
          <p:cNvSpPr>
            <a:spLocks noGrp="1"/>
          </p:cNvSpPr>
          <p:nvPr>
            <p:ph type="pic" sz="quarter" idx="10"/>
          </p:nvPr>
        </p:nvSpPr>
        <p:spPr>
          <a:xfrm>
            <a:off x="5129032" y="411510"/>
            <a:ext cx="1657350" cy="1657350"/>
          </a:xfrm>
          <a:prstGeom prst="rect">
            <a:avLst/>
          </a:prstGeom>
        </p:spPr>
        <p:txBody>
          <a:bodyPr/>
          <a:lstStyle/>
          <a:p>
            <a:endParaRPr lang="en-GB" dirty="0"/>
          </a:p>
        </p:txBody>
      </p:sp>
      <p:sp>
        <p:nvSpPr>
          <p:cNvPr id="6" name="Picture Placeholder 4"/>
          <p:cNvSpPr>
            <a:spLocks noGrp="1"/>
          </p:cNvSpPr>
          <p:nvPr>
            <p:ph type="pic" sz="quarter" idx="11"/>
          </p:nvPr>
        </p:nvSpPr>
        <p:spPr>
          <a:xfrm>
            <a:off x="6946925" y="2215474"/>
            <a:ext cx="1657350" cy="1657350"/>
          </a:xfrm>
          <a:prstGeom prst="rect">
            <a:avLst/>
          </a:prstGeom>
        </p:spPr>
        <p:txBody>
          <a:bodyPr/>
          <a:lstStyle/>
          <a:p>
            <a:endParaRPr lang="en-GB" dirty="0"/>
          </a:p>
        </p:txBody>
      </p:sp>
      <p:sp>
        <p:nvSpPr>
          <p:cNvPr id="7" name="Picture Placeholder 4"/>
          <p:cNvSpPr>
            <a:spLocks noGrp="1"/>
          </p:cNvSpPr>
          <p:nvPr>
            <p:ph type="pic" sz="quarter" idx="12"/>
          </p:nvPr>
        </p:nvSpPr>
        <p:spPr>
          <a:xfrm>
            <a:off x="6946925" y="411510"/>
            <a:ext cx="1657350" cy="1657350"/>
          </a:xfrm>
          <a:prstGeom prst="rect">
            <a:avLst/>
          </a:prstGeom>
        </p:spPr>
        <p:txBody>
          <a:bodyPr/>
          <a:lstStyle/>
          <a:p>
            <a:endParaRPr lang="en-GB" dirty="0"/>
          </a:p>
        </p:txBody>
      </p:sp>
      <p:sp>
        <p:nvSpPr>
          <p:cNvPr id="8" name="Picture Placeholder 4"/>
          <p:cNvSpPr>
            <a:spLocks noGrp="1"/>
          </p:cNvSpPr>
          <p:nvPr>
            <p:ph type="pic" sz="quarter" idx="13"/>
          </p:nvPr>
        </p:nvSpPr>
        <p:spPr>
          <a:xfrm>
            <a:off x="5126154" y="2221260"/>
            <a:ext cx="1657350" cy="1657350"/>
          </a:xfrm>
          <a:prstGeom prst="rect">
            <a:avLst/>
          </a:prstGeom>
        </p:spPr>
        <p:txBody>
          <a:bodyPr/>
          <a:lstStyle/>
          <a:p>
            <a:endParaRPr lang="en-GB" dirty="0"/>
          </a:p>
        </p:txBody>
      </p:sp>
    </p:spTree>
    <p:extLst>
      <p:ext uri="{BB962C8B-B14F-4D97-AF65-F5344CB8AC3E}">
        <p14:creationId xmlns:p14="http://schemas.microsoft.com/office/powerpoint/2010/main" val="138338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411510"/>
            <a:ext cx="7772400" cy="857250"/>
          </a:xfrm>
          <a:prstGeom prst="rect">
            <a:avLst/>
          </a:prstGeom>
        </p:spPr>
        <p:txBody>
          <a:bodyPr/>
          <a:lstStyle>
            <a:lvl1pPr>
              <a:defRPr sz="2800">
                <a:solidFill>
                  <a:schemeClr val="tx1"/>
                </a:solidFill>
                <a:latin typeface="Georgia"/>
                <a:cs typeface="Georgia"/>
              </a:defRPr>
            </a:lvl1pPr>
          </a:lstStyle>
          <a:p>
            <a:r>
              <a:rPr lang="en-GB" dirty="0"/>
              <a:t>Click to edit slide heading</a:t>
            </a:r>
          </a:p>
        </p:txBody>
      </p:sp>
      <p:sp>
        <p:nvSpPr>
          <p:cNvPr id="3" name="Content Placeholder 2"/>
          <p:cNvSpPr>
            <a:spLocks noGrp="1"/>
          </p:cNvSpPr>
          <p:nvPr>
            <p:ph idx="1" hasCustomPrompt="1"/>
          </p:nvPr>
        </p:nvSpPr>
        <p:spPr>
          <a:xfrm>
            <a:off x="395536" y="1347614"/>
            <a:ext cx="7772400" cy="2742009"/>
          </a:xfrm>
          <a:prstGeom prst="rect">
            <a:avLst/>
          </a:prstGeom>
        </p:spPr>
        <p:txBody>
          <a:bodyPr/>
          <a:lstStyle>
            <a:lvl1pPr marL="342900" indent="-342900">
              <a:buClr>
                <a:schemeClr val="tx1"/>
              </a:buClr>
              <a:buFont typeface="Wingdings" panose="05000000000000000000" pitchFamily="2" charset="2"/>
              <a:buChar char="§"/>
              <a:defRPr b="0" baseline="0">
                <a:solidFill>
                  <a:schemeClr val="tx1"/>
                </a:solidFill>
              </a:defRPr>
            </a:lvl1pPr>
            <a:lvl2pPr>
              <a:defRPr b="0"/>
            </a:lvl2pPr>
            <a:lvl3pPr>
              <a:defRPr b="0"/>
            </a:lvl3pPr>
            <a:lvl4pPr>
              <a:defRPr b="0"/>
            </a:lvl4pPr>
            <a:lvl5pPr>
              <a:defRPr b="0"/>
            </a:lvl5pPr>
          </a:lstStyle>
          <a:p>
            <a:pPr lvl="0"/>
            <a:r>
              <a:rPr lang="en-US" dirty="0"/>
              <a:t>Click to add content</a:t>
            </a:r>
          </a:p>
        </p:txBody>
      </p:sp>
    </p:spTree>
    <p:extLst>
      <p:ext uri="{BB962C8B-B14F-4D97-AF65-F5344CB8AC3E}">
        <p14:creationId xmlns:p14="http://schemas.microsoft.com/office/powerpoint/2010/main" val="308394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2D530-5DA2-4A2E-8C83-FD4AC46F95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C2E6F1-B051-4027-9A6A-B35A89B40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DAD637-4A61-4F87-985B-4E4690807F41}"/>
              </a:ext>
            </a:extLst>
          </p:cNvPr>
          <p:cNvSpPr>
            <a:spLocks noGrp="1"/>
          </p:cNvSpPr>
          <p:nvPr>
            <p:ph type="dt" sz="half" idx="10"/>
          </p:nvPr>
        </p:nvSpPr>
        <p:spPr/>
        <p:txBody>
          <a:bodyPr/>
          <a:lstStyle/>
          <a:p>
            <a:fld id="{C8D24312-2D35-4A7D-8851-217D7D90D911}" type="datetimeFigureOut">
              <a:rPr lang="en-GB" smtClean="0"/>
              <a:t>26/08/2025</a:t>
            </a:fld>
            <a:endParaRPr lang="en-GB" dirty="0"/>
          </a:p>
        </p:txBody>
      </p:sp>
      <p:sp>
        <p:nvSpPr>
          <p:cNvPr id="5" name="Footer Placeholder 4">
            <a:extLst>
              <a:ext uri="{FF2B5EF4-FFF2-40B4-BE49-F238E27FC236}">
                <a16:creationId xmlns:a16="http://schemas.microsoft.com/office/drawing/2014/main" id="{D86455DA-4205-4DA1-B6EA-7CC95B3EBAB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921C319-378A-4CAA-BED7-A851B89DF091}"/>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3654373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F0A4-698E-43ED-8A68-2E28BB3FF92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73162EF-52A9-411C-826F-679250FF0AD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811787-48E3-41AA-9388-76DEBFA14663}"/>
              </a:ext>
            </a:extLst>
          </p:cNvPr>
          <p:cNvSpPr>
            <a:spLocks noGrp="1"/>
          </p:cNvSpPr>
          <p:nvPr>
            <p:ph type="dt" sz="half" idx="10"/>
          </p:nvPr>
        </p:nvSpPr>
        <p:spPr/>
        <p:txBody>
          <a:bodyPr/>
          <a:lstStyle/>
          <a:p>
            <a:fld id="{1C3ADB25-6048-42A1-8A9C-A6B9C71BF4BB}" type="datetimeFigureOut">
              <a:rPr lang="en-US" smtClean="0"/>
              <a:t>8/26/2025</a:t>
            </a:fld>
            <a:endParaRPr lang="en-US" dirty="0"/>
          </a:p>
        </p:txBody>
      </p:sp>
      <p:sp>
        <p:nvSpPr>
          <p:cNvPr id="5" name="Footer Placeholder 4">
            <a:extLst>
              <a:ext uri="{FF2B5EF4-FFF2-40B4-BE49-F238E27FC236}">
                <a16:creationId xmlns:a16="http://schemas.microsoft.com/office/drawing/2014/main" id="{79A303B4-2F8A-4C6D-AB49-C8F86B0C82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A21820-53A9-48E3-8CDC-8FB908EDBB99}"/>
              </a:ext>
            </a:extLst>
          </p:cNvPr>
          <p:cNvSpPr>
            <a:spLocks noGrp="1"/>
          </p:cNvSpPr>
          <p:nvPr>
            <p:ph type="sldNum" sz="quarter" idx="12"/>
          </p:nvPr>
        </p:nvSpPr>
        <p:spPr/>
        <p:txBody>
          <a:bodyPr/>
          <a:lstStyle/>
          <a:p>
            <a:fld id="{258BC9C2-350F-467A-99A1-AF35DF4FA117}" type="slidenum">
              <a:rPr lang="en-US" smtClean="0"/>
              <a:t>‹#›</a:t>
            </a:fld>
            <a:endParaRPr lang="en-US" dirty="0"/>
          </a:p>
        </p:txBody>
      </p:sp>
    </p:spTree>
    <p:extLst>
      <p:ext uri="{BB962C8B-B14F-4D97-AF65-F5344CB8AC3E}">
        <p14:creationId xmlns:p14="http://schemas.microsoft.com/office/powerpoint/2010/main" val="1511487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4E21-F609-4A3E-8CF4-A825B0AA421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EEDECE4-1F55-4D41-94D0-ED828A51395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718B879-7C89-4995-829D-0297E938926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BF976F8-E651-4688-9531-0A54B1351F69}"/>
              </a:ext>
            </a:extLst>
          </p:cNvPr>
          <p:cNvSpPr>
            <a:spLocks noGrp="1"/>
          </p:cNvSpPr>
          <p:nvPr>
            <p:ph type="dt" sz="half" idx="10"/>
          </p:nvPr>
        </p:nvSpPr>
        <p:spPr/>
        <p:txBody>
          <a:bodyPr/>
          <a:lstStyle/>
          <a:p>
            <a:fld id="{1C3ADB25-6048-42A1-8A9C-A6B9C71BF4BB}" type="datetimeFigureOut">
              <a:rPr lang="en-US" smtClean="0"/>
              <a:t>8/26/2025</a:t>
            </a:fld>
            <a:endParaRPr lang="en-US" dirty="0"/>
          </a:p>
        </p:txBody>
      </p:sp>
      <p:sp>
        <p:nvSpPr>
          <p:cNvPr id="6" name="Footer Placeholder 5">
            <a:extLst>
              <a:ext uri="{FF2B5EF4-FFF2-40B4-BE49-F238E27FC236}">
                <a16:creationId xmlns:a16="http://schemas.microsoft.com/office/drawing/2014/main" id="{CBE92723-43C6-4FB9-9191-3A482A6436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DB24C8-5061-4925-80ED-36D553159530}"/>
              </a:ext>
            </a:extLst>
          </p:cNvPr>
          <p:cNvSpPr>
            <a:spLocks noGrp="1"/>
          </p:cNvSpPr>
          <p:nvPr>
            <p:ph type="sldNum" sz="quarter" idx="12"/>
          </p:nvPr>
        </p:nvSpPr>
        <p:spPr/>
        <p:txBody>
          <a:bodyPr/>
          <a:lstStyle/>
          <a:p>
            <a:fld id="{258BC9C2-350F-467A-99A1-AF35DF4FA117}" type="slidenum">
              <a:rPr lang="en-US" smtClean="0"/>
              <a:t>‹#›</a:t>
            </a:fld>
            <a:endParaRPr lang="en-US" dirty="0"/>
          </a:p>
        </p:txBody>
      </p:sp>
    </p:spTree>
    <p:extLst>
      <p:ext uri="{BB962C8B-B14F-4D97-AF65-F5344CB8AC3E}">
        <p14:creationId xmlns:p14="http://schemas.microsoft.com/office/powerpoint/2010/main" val="386295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11A8-2571-48E7-B26E-C9D7C37695A4}"/>
              </a:ext>
            </a:extLst>
          </p:cNvPr>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E74C38-72E3-491C-8383-B1437929D52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F33F9-2D66-45DC-A16D-D2A6C3D65AB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2ABF4BA-332B-43C4-8AFF-1FCFEEADEF0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A2D486-F57C-4537-ACE8-00888A5FF67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98E504D-F554-4DBF-98E3-94DB137989C3}"/>
              </a:ext>
            </a:extLst>
          </p:cNvPr>
          <p:cNvSpPr>
            <a:spLocks noGrp="1"/>
          </p:cNvSpPr>
          <p:nvPr>
            <p:ph type="dt" sz="half" idx="10"/>
          </p:nvPr>
        </p:nvSpPr>
        <p:spPr/>
        <p:txBody>
          <a:bodyPr/>
          <a:lstStyle/>
          <a:p>
            <a:fld id="{1C3ADB25-6048-42A1-8A9C-A6B9C71BF4BB}" type="datetimeFigureOut">
              <a:rPr lang="en-US" smtClean="0"/>
              <a:t>8/26/2025</a:t>
            </a:fld>
            <a:endParaRPr lang="en-US" dirty="0"/>
          </a:p>
        </p:txBody>
      </p:sp>
      <p:sp>
        <p:nvSpPr>
          <p:cNvPr id="8" name="Footer Placeholder 7">
            <a:extLst>
              <a:ext uri="{FF2B5EF4-FFF2-40B4-BE49-F238E27FC236}">
                <a16:creationId xmlns:a16="http://schemas.microsoft.com/office/drawing/2014/main" id="{0AA24BD8-01C5-4273-BD0A-2152C8A5C6F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6F1EC78-1D4F-451F-971D-0C488CEDDB12}"/>
              </a:ext>
            </a:extLst>
          </p:cNvPr>
          <p:cNvSpPr>
            <a:spLocks noGrp="1"/>
          </p:cNvSpPr>
          <p:nvPr>
            <p:ph type="sldNum" sz="quarter" idx="12"/>
          </p:nvPr>
        </p:nvSpPr>
        <p:spPr/>
        <p:txBody>
          <a:bodyPr/>
          <a:lstStyle/>
          <a:p>
            <a:fld id="{258BC9C2-350F-467A-99A1-AF35DF4FA117}" type="slidenum">
              <a:rPr lang="en-US" smtClean="0"/>
              <a:t>‹#›</a:t>
            </a:fld>
            <a:endParaRPr lang="en-US" dirty="0"/>
          </a:p>
        </p:txBody>
      </p:sp>
    </p:spTree>
    <p:extLst>
      <p:ext uri="{BB962C8B-B14F-4D97-AF65-F5344CB8AC3E}">
        <p14:creationId xmlns:p14="http://schemas.microsoft.com/office/powerpoint/2010/main" val="1556004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629D-1960-449C-ABE2-AF45DF75746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6C6CCED-B428-4612-9604-3625F6FA5EB3}"/>
              </a:ext>
            </a:extLst>
          </p:cNvPr>
          <p:cNvSpPr>
            <a:spLocks noGrp="1"/>
          </p:cNvSpPr>
          <p:nvPr>
            <p:ph type="dt" sz="half" idx="10"/>
          </p:nvPr>
        </p:nvSpPr>
        <p:spPr/>
        <p:txBody>
          <a:bodyPr/>
          <a:lstStyle/>
          <a:p>
            <a:fld id="{1C3ADB25-6048-42A1-8A9C-A6B9C71BF4BB}" type="datetimeFigureOut">
              <a:rPr lang="en-US" smtClean="0"/>
              <a:t>8/26/2025</a:t>
            </a:fld>
            <a:endParaRPr lang="en-US" dirty="0"/>
          </a:p>
        </p:txBody>
      </p:sp>
      <p:sp>
        <p:nvSpPr>
          <p:cNvPr id="4" name="Footer Placeholder 3">
            <a:extLst>
              <a:ext uri="{FF2B5EF4-FFF2-40B4-BE49-F238E27FC236}">
                <a16:creationId xmlns:a16="http://schemas.microsoft.com/office/drawing/2014/main" id="{8BDBD4A2-1352-446E-9CB7-E8F8EFF5478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598B1C-1D0F-42FA-8652-59AB6AC98153}"/>
              </a:ext>
            </a:extLst>
          </p:cNvPr>
          <p:cNvSpPr>
            <a:spLocks noGrp="1"/>
          </p:cNvSpPr>
          <p:nvPr>
            <p:ph type="sldNum" sz="quarter" idx="12"/>
          </p:nvPr>
        </p:nvSpPr>
        <p:spPr/>
        <p:txBody>
          <a:bodyPr/>
          <a:lstStyle/>
          <a:p>
            <a:fld id="{258BC9C2-350F-467A-99A1-AF35DF4FA117}" type="slidenum">
              <a:rPr lang="en-US" smtClean="0"/>
              <a:t>‹#›</a:t>
            </a:fld>
            <a:endParaRPr lang="en-US" dirty="0"/>
          </a:p>
        </p:txBody>
      </p:sp>
    </p:spTree>
    <p:extLst>
      <p:ext uri="{BB962C8B-B14F-4D97-AF65-F5344CB8AC3E}">
        <p14:creationId xmlns:p14="http://schemas.microsoft.com/office/powerpoint/2010/main" val="1346314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97360C-9432-4767-9B76-D2E3A49BDAA9}"/>
              </a:ext>
            </a:extLst>
          </p:cNvPr>
          <p:cNvSpPr>
            <a:spLocks noGrp="1"/>
          </p:cNvSpPr>
          <p:nvPr>
            <p:ph type="dt" sz="half" idx="10"/>
          </p:nvPr>
        </p:nvSpPr>
        <p:spPr/>
        <p:txBody>
          <a:bodyPr/>
          <a:lstStyle/>
          <a:p>
            <a:fld id="{C8D24312-2D35-4A7D-8851-217D7D90D911}" type="datetimeFigureOut">
              <a:rPr lang="en-GB" smtClean="0"/>
              <a:t>26/08/2025</a:t>
            </a:fld>
            <a:endParaRPr lang="en-GB" dirty="0"/>
          </a:p>
        </p:txBody>
      </p:sp>
      <p:sp>
        <p:nvSpPr>
          <p:cNvPr id="3" name="Footer Placeholder 2">
            <a:extLst>
              <a:ext uri="{FF2B5EF4-FFF2-40B4-BE49-F238E27FC236}">
                <a16:creationId xmlns:a16="http://schemas.microsoft.com/office/drawing/2014/main" id="{B809C979-DFCF-4B5B-9423-DDBE7D8DFBB9}"/>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17CD1C16-0302-4F85-856D-2DA0B70A7F97}"/>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3323521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4011-1FE6-4CD3-8121-774BEC91C01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FAC28A1-356C-4869-9CE8-6585CD40EAC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CD07C79-CA1B-43E3-8C50-BC6335BFE05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FA2A074-BE26-4035-BF41-B00F6C6FC864}"/>
              </a:ext>
            </a:extLst>
          </p:cNvPr>
          <p:cNvSpPr>
            <a:spLocks noGrp="1"/>
          </p:cNvSpPr>
          <p:nvPr>
            <p:ph type="dt" sz="half" idx="10"/>
          </p:nvPr>
        </p:nvSpPr>
        <p:spPr/>
        <p:txBody>
          <a:bodyPr/>
          <a:lstStyle/>
          <a:p>
            <a:fld id="{C8D24312-2D35-4A7D-8851-217D7D90D911}" type="datetimeFigureOut">
              <a:rPr lang="en-GB" smtClean="0"/>
              <a:t>26/08/2025</a:t>
            </a:fld>
            <a:endParaRPr lang="en-GB" dirty="0"/>
          </a:p>
        </p:txBody>
      </p:sp>
      <p:sp>
        <p:nvSpPr>
          <p:cNvPr id="6" name="Footer Placeholder 5">
            <a:extLst>
              <a:ext uri="{FF2B5EF4-FFF2-40B4-BE49-F238E27FC236}">
                <a16:creationId xmlns:a16="http://schemas.microsoft.com/office/drawing/2014/main" id="{B029309B-E990-4F91-A8F9-52E1ADEA992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6D7CBD1-B5A0-4B64-B13F-06CB4DDFF61E}"/>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423482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EDAD-5A7F-4705-A6FF-DC6558A34D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FAA93E3-E55A-4B99-B62F-57F5618D82E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dirty="0"/>
          </a:p>
        </p:txBody>
      </p:sp>
      <p:sp>
        <p:nvSpPr>
          <p:cNvPr id="4" name="Text Placeholder 3">
            <a:extLst>
              <a:ext uri="{FF2B5EF4-FFF2-40B4-BE49-F238E27FC236}">
                <a16:creationId xmlns:a16="http://schemas.microsoft.com/office/drawing/2014/main" id="{54D2597F-6868-4FCF-8FE5-AD53A7FD790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8A9530-A2FA-479C-9F8A-48583AF89F97}"/>
              </a:ext>
            </a:extLst>
          </p:cNvPr>
          <p:cNvSpPr>
            <a:spLocks noGrp="1"/>
          </p:cNvSpPr>
          <p:nvPr>
            <p:ph type="dt" sz="half" idx="10"/>
          </p:nvPr>
        </p:nvSpPr>
        <p:spPr/>
        <p:txBody>
          <a:bodyPr/>
          <a:lstStyle/>
          <a:p>
            <a:fld id="{C8D24312-2D35-4A7D-8851-217D7D90D911}" type="datetimeFigureOut">
              <a:rPr lang="en-GB" smtClean="0"/>
              <a:t>26/08/2025</a:t>
            </a:fld>
            <a:endParaRPr lang="en-GB" dirty="0"/>
          </a:p>
        </p:txBody>
      </p:sp>
      <p:sp>
        <p:nvSpPr>
          <p:cNvPr id="6" name="Footer Placeholder 5">
            <a:extLst>
              <a:ext uri="{FF2B5EF4-FFF2-40B4-BE49-F238E27FC236}">
                <a16:creationId xmlns:a16="http://schemas.microsoft.com/office/drawing/2014/main" id="{B8952985-BE24-4E1C-A848-935884C989D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C96FE6E-0A9C-4BC8-AE43-3FB46360D974}"/>
              </a:ext>
            </a:extLst>
          </p:cNvPr>
          <p:cNvSpPr>
            <a:spLocks noGrp="1"/>
          </p:cNvSpPr>
          <p:nvPr>
            <p:ph type="sldNum" sz="quarter" idx="12"/>
          </p:nvPr>
        </p:nvSpPr>
        <p:spPr/>
        <p:txBody>
          <a:bodyPr/>
          <a:lstStyle/>
          <a:p>
            <a:fld id="{FE0D1787-3253-4CDC-913E-FD3769314303}" type="slidenum">
              <a:rPr lang="en-GB" smtClean="0"/>
              <a:t>‹#›</a:t>
            </a:fld>
            <a:endParaRPr lang="en-GB" dirty="0"/>
          </a:p>
        </p:txBody>
      </p:sp>
    </p:spTree>
    <p:extLst>
      <p:ext uri="{BB962C8B-B14F-4D97-AF65-F5344CB8AC3E}">
        <p14:creationId xmlns:p14="http://schemas.microsoft.com/office/powerpoint/2010/main" val="2622720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BA6026-67F4-43CC-A932-56ACD4B007C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4809B69-E97C-4107-8132-0CAE5C59069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F59061-7DD6-4DC5-9058-7E2444EB89E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8D24312-2D35-4A7D-8851-217D7D90D911}" type="datetimeFigureOut">
              <a:rPr lang="en-GB" smtClean="0"/>
              <a:t>26/08/2025</a:t>
            </a:fld>
            <a:endParaRPr lang="en-GB" dirty="0"/>
          </a:p>
        </p:txBody>
      </p:sp>
      <p:sp>
        <p:nvSpPr>
          <p:cNvPr id="5" name="Footer Placeholder 4">
            <a:extLst>
              <a:ext uri="{FF2B5EF4-FFF2-40B4-BE49-F238E27FC236}">
                <a16:creationId xmlns:a16="http://schemas.microsoft.com/office/drawing/2014/main" id="{54F3D12E-40F3-43EC-853F-A17CAFA2BC7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F2FCF6F5-5DD9-4504-AE38-78F24D64971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E0D1787-3253-4CDC-913E-FD3769314303}" type="slidenum">
              <a:rPr lang="en-GB" smtClean="0"/>
              <a:t>‹#›</a:t>
            </a:fld>
            <a:endParaRPr lang="en-GB" dirty="0"/>
          </a:p>
        </p:txBody>
      </p:sp>
    </p:spTree>
    <p:extLst>
      <p:ext uri="{BB962C8B-B14F-4D97-AF65-F5344CB8AC3E}">
        <p14:creationId xmlns:p14="http://schemas.microsoft.com/office/powerpoint/2010/main" val="3800940130"/>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49" r:id="rId14"/>
    <p:sldLayoutId id="2147483948" r:id="rId15"/>
    <p:sldLayoutId id="2147483947"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tif"/><Relationship Id="rId5" Type="http://schemas.openxmlformats.org/officeDocument/2006/relationships/image" Target="../media/image7.tif"/><Relationship Id="rId10" Type="http://schemas.openxmlformats.org/officeDocument/2006/relationships/image" Target="../media/image11.wmf"/><Relationship Id="rId4" Type="http://schemas.openxmlformats.org/officeDocument/2006/relationships/image" Target="../media/image6.tif"/><Relationship Id="rId9"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tif"/></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7.png"/><Relationship Id="rId7"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oleObject" Target="../embeddings/oleObject2.bin"/><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9.png"/><Relationship Id="rId7" Type="http://schemas.openxmlformats.org/officeDocument/2006/relationships/image" Target="../media/image40.emf"/><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oleObject" Target="../embeddings/oleObject2.bin"/><Relationship Id="rId5" Type="http://schemas.openxmlformats.org/officeDocument/2006/relationships/image" Target="../media/image37.png"/><Relationship Id="rId10" Type="http://schemas.openxmlformats.org/officeDocument/2006/relationships/image" Target="../media/image60.emf"/><Relationship Id="rId4" Type="http://schemas.openxmlformats.org/officeDocument/2006/relationships/image" Target="../media/image39.png"/><Relationship Id="rId9" Type="http://schemas.openxmlformats.org/officeDocument/2006/relationships/image" Target="../media/image41.emf"/></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67.jpeg"/><Relationship Id="rId4" Type="http://schemas.openxmlformats.org/officeDocument/2006/relationships/image" Target="../media/image66.jpeg"/></Relationships>
</file>

<file path=ppt/slides/_rels/slide4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png"/><Relationship Id="rId7" Type="http://schemas.openxmlformats.org/officeDocument/2006/relationships/oleObject" Target="../embeddings/oleObject3.bin"/><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oleObject" Target="../embeddings/oleObject2.bin"/><Relationship Id="rId4" Type="http://schemas.openxmlformats.org/officeDocument/2006/relationships/image" Target="../media/image39.png"/><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jpg"/></Relationships>
</file>

<file path=ppt/slides/_rels/slide5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www.fil.ion.ucl.ac.uk/spm/data/attention/"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www.fil.ion.ucl.ac.uk/spm/course/slides15-meeg/07_MEEG_SPM_May2015_DCM_principles.pdf" TargetMode="External"/><Relationship Id="rId5" Type="http://schemas.openxmlformats.org/officeDocument/2006/relationships/hyperlink" Target="http://www.fil.ion.ucl.ac.uk/spm/doc/manual.pdf" TargetMode="External"/><Relationship Id="rId4" Type="http://schemas.openxmlformats.org/officeDocument/2006/relationships/hyperlink" Target="http://www.fil.ion.ucl.ac.uk/spm/doc/mfd/201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3528" y="1758340"/>
            <a:ext cx="6552728" cy="596652"/>
          </a:xfrm>
        </p:spPr>
        <p:txBody>
          <a:bodyPr>
            <a:noAutofit/>
          </a:bodyPr>
          <a:lstStyle/>
          <a:p>
            <a:r>
              <a:rPr lang="en-GB" sz="3400" b="1" dirty="0">
                <a:latin typeface="+mj-lt"/>
              </a:rPr>
              <a:t>Fundamentals of functional and effective connectivity and their applications to neurodevelopmental and mental health conditions</a:t>
            </a:r>
          </a:p>
        </p:txBody>
      </p:sp>
      <p:sp>
        <p:nvSpPr>
          <p:cNvPr id="6" name="Text Placeholder 5"/>
          <p:cNvSpPr>
            <a:spLocks noGrp="1"/>
          </p:cNvSpPr>
          <p:nvPr>
            <p:ph type="body" sz="quarter" idx="10"/>
          </p:nvPr>
        </p:nvSpPr>
        <p:spPr>
          <a:xfrm>
            <a:off x="17342" y="3579862"/>
            <a:ext cx="4122610" cy="792410"/>
          </a:xfrm>
        </p:spPr>
        <p:txBody>
          <a:bodyPr/>
          <a:lstStyle/>
          <a:p>
            <a:pPr marL="0" indent="0">
              <a:buNone/>
            </a:pPr>
            <a:r>
              <a:rPr lang="en-GB" dirty="0"/>
              <a:t>Maria Dauvermann</a:t>
            </a:r>
          </a:p>
          <a:p>
            <a:pPr marL="0" indent="0">
              <a:buNone/>
            </a:pPr>
            <a:r>
              <a:rPr lang="en-GB" sz="1600" b="0" dirty="0"/>
              <a:t>Clinical Neuroimaging Lab</a:t>
            </a:r>
            <a:r>
              <a:rPr lang="en-GB" dirty="0"/>
              <a:t> </a:t>
            </a:r>
          </a:p>
          <a:p>
            <a:pPr marL="0" indent="0">
              <a:buNone/>
            </a:pPr>
            <a:r>
              <a:rPr lang="en-GB" dirty="0"/>
              <a:t>https://www.clinical-neuroimaging-lab.co.uk/</a:t>
            </a:r>
            <a:r>
              <a:rPr lang="en-GB" sz="1600" b="0" dirty="0"/>
              <a:t> </a:t>
            </a:r>
            <a:endParaRPr lang="en-GB" dirty="0"/>
          </a:p>
          <a:p>
            <a:pPr marL="0" indent="0">
              <a:buNone/>
            </a:pPr>
            <a:r>
              <a:rPr lang="en-GB" dirty="0"/>
              <a:t>m.dauvermann@bham.ac.uk</a:t>
            </a:r>
          </a:p>
          <a:p>
            <a:pPr marL="0" indent="0">
              <a:buNone/>
            </a:pPr>
            <a:r>
              <a:rPr lang="en-GB" dirty="0"/>
              <a:t>27/08/25</a:t>
            </a:r>
          </a:p>
        </p:txBody>
      </p:sp>
      <p:pic>
        <p:nvPicPr>
          <p:cNvPr id="3" name="Picture 2" descr="Graphical user interface, text, application&#10;&#10;Description automatically generated">
            <a:extLst>
              <a:ext uri="{FF2B5EF4-FFF2-40B4-BE49-F238E27FC236}">
                <a16:creationId xmlns:a16="http://schemas.microsoft.com/office/drawing/2014/main" id="{C0FFBB88-126C-4229-91A9-10B8EC686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8784" y="3723878"/>
            <a:ext cx="1489720" cy="13934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5887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3B553-2CA1-8595-DA4F-A330BEC99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4F23A-F66A-593B-ADE8-7D000EE3CE01}"/>
              </a:ext>
            </a:extLst>
          </p:cNvPr>
          <p:cNvSpPr>
            <a:spLocks noGrp="1"/>
          </p:cNvSpPr>
          <p:nvPr>
            <p:ph type="title"/>
          </p:nvPr>
        </p:nvSpPr>
        <p:spPr>
          <a:xfrm>
            <a:off x="683568" y="0"/>
            <a:ext cx="7886700" cy="994172"/>
          </a:xfrm>
        </p:spPr>
        <p:txBody>
          <a:bodyPr>
            <a:normAutofit/>
          </a:bodyPr>
          <a:lstStyle/>
          <a:p>
            <a:r>
              <a:rPr lang="en-GB" sz="3400" b="1" dirty="0"/>
              <a:t>Psychotic disorders - Multifactorial Causes</a:t>
            </a:r>
          </a:p>
        </p:txBody>
      </p:sp>
      <p:sp>
        <p:nvSpPr>
          <p:cNvPr id="5" name="TextBox 4">
            <a:extLst>
              <a:ext uri="{FF2B5EF4-FFF2-40B4-BE49-F238E27FC236}">
                <a16:creationId xmlns:a16="http://schemas.microsoft.com/office/drawing/2014/main" id="{3C66C94D-CE68-77AC-B4B9-FC53FA288E22}"/>
              </a:ext>
            </a:extLst>
          </p:cNvPr>
          <p:cNvSpPr txBox="1"/>
          <p:nvPr/>
        </p:nvSpPr>
        <p:spPr>
          <a:xfrm>
            <a:off x="6732241" y="4587974"/>
            <a:ext cx="2411760" cy="415498"/>
          </a:xfrm>
          <a:prstGeom prst="rect">
            <a:avLst/>
          </a:prstGeom>
          <a:noFill/>
        </p:spPr>
        <p:txBody>
          <a:bodyPr wrap="square" rtlCol="0">
            <a:spAutoFit/>
          </a:bodyPr>
          <a:lstStyle/>
          <a:p>
            <a:pPr algn="r"/>
            <a:r>
              <a:rPr lang="en-GB" sz="1050" dirty="0">
                <a:latin typeface="Calibri" panose="020F0502020204030204" pitchFamily="34" charset="0"/>
              </a:rPr>
              <a:t>Ride et al. 2020</a:t>
            </a:r>
          </a:p>
          <a:p>
            <a:pPr algn="r"/>
            <a:r>
              <a:rPr lang="en-GB" sz="1050" dirty="0">
                <a:latin typeface="Calibri" panose="020F0502020204030204" pitchFamily="34" charset="0"/>
              </a:rPr>
              <a:t>American Psychiatric Association, 2022</a:t>
            </a:r>
          </a:p>
        </p:txBody>
      </p:sp>
      <p:graphicFrame>
        <p:nvGraphicFramePr>
          <p:cNvPr id="6" name="Diagram 5">
            <a:extLst>
              <a:ext uri="{FF2B5EF4-FFF2-40B4-BE49-F238E27FC236}">
                <a16:creationId xmlns:a16="http://schemas.microsoft.com/office/drawing/2014/main" id="{32CFE327-87D5-EC3B-A28E-6C1C4EA3DFF9}"/>
              </a:ext>
            </a:extLst>
          </p:cNvPr>
          <p:cNvGraphicFramePr/>
          <p:nvPr>
            <p:extLst>
              <p:ext uri="{D42A27DB-BD31-4B8C-83A1-F6EECF244321}">
                <p14:modId xmlns:p14="http://schemas.microsoft.com/office/powerpoint/2010/main" val="2403413285"/>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39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66FDDB-518C-40D8-AE91-8DBE88961F35}"/>
              </a:ext>
            </a:extLst>
          </p:cNvPr>
          <p:cNvPicPr>
            <a:picLocks noChangeAspect="1"/>
          </p:cNvPicPr>
          <p:nvPr/>
        </p:nvPicPr>
        <p:blipFill>
          <a:blip r:embed="rId3"/>
          <a:stretch>
            <a:fillRect/>
          </a:stretch>
        </p:blipFill>
        <p:spPr>
          <a:xfrm>
            <a:off x="395536" y="555524"/>
            <a:ext cx="5688632" cy="3331245"/>
          </a:xfrm>
          <a:prstGeom prst="rect">
            <a:avLst/>
          </a:prstGeom>
          <a:ln w="228600" cap="sq" cmpd="thickThin">
            <a:solidFill>
              <a:srgbClr val="000000"/>
            </a:solidFill>
            <a:prstDash val="solid"/>
            <a:miter lim="800000"/>
          </a:ln>
          <a:effectLst>
            <a:innerShdw blurRad="76200">
              <a:srgbClr val="000000"/>
            </a:innerShdw>
          </a:effectLst>
        </p:spPr>
      </p:pic>
      <p:sp>
        <p:nvSpPr>
          <p:cNvPr id="2" name="Title 1">
            <a:extLst>
              <a:ext uri="{FF2B5EF4-FFF2-40B4-BE49-F238E27FC236}">
                <a16:creationId xmlns:a16="http://schemas.microsoft.com/office/drawing/2014/main" id="{C8133658-8C27-486F-A368-60C8AEEE9942}"/>
              </a:ext>
            </a:extLst>
          </p:cNvPr>
          <p:cNvSpPr>
            <a:spLocks noGrp="1"/>
          </p:cNvSpPr>
          <p:nvPr>
            <p:ph type="title"/>
          </p:nvPr>
        </p:nvSpPr>
        <p:spPr>
          <a:xfrm>
            <a:off x="6335547" y="1046680"/>
            <a:ext cx="2808454" cy="2348935"/>
          </a:xfrm>
        </p:spPr>
        <p:txBody>
          <a:bodyPr vert="horz" lIns="68580" tIns="34290" rIns="68580" bIns="34290" rtlCol="0" anchor="b">
            <a:normAutofit/>
          </a:bodyPr>
          <a:lstStyle/>
          <a:p>
            <a:r>
              <a:rPr lang="en-US" sz="2800" b="1" dirty="0"/>
              <a:t>Environmental and biological risk factors in psychotic disorders</a:t>
            </a:r>
            <a:br>
              <a:rPr lang="en-US" sz="2800" dirty="0"/>
            </a:br>
            <a:endParaRPr lang="en-US" sz="2800" dirty="0"/>
          </a:p>
        </p:txBody>
      </p:sp>
      <p:sp>
        <p:nvSpPr>
          <p:cNvPr id="22" name="TextBox 21">
            <a:extLst>
              <a:ext uri="{FF2B5EF4-FFF2-40B4-BE49-F238E27FC236}">
                <a16:creationId xmlns:a16="http://schemas.microsoft.com/office/drawing/2014/main" id="{8EDB514B-9A14-4C9B-B83A-976B0EADDA42}"/>
              </a:ext>
            </a:extLst>
          </p:cNvPr>
          <p:cNvSpPr txBox="1"/>
          <p:nvPr/>
        </p:nvSpPr>
        <p:spPr>
          <a:xfrm>
            <a:off x="7874823" y="4797251"/>
            <a:ext cx="1269179" cy="253916"/>
          </a:xfrm>
          <a:prstGeom prst="rect">
            <a:avLst/>
          </a:prstGeom>
          <a:noFill/>
        </p:spPr>
        <p:txBody>
          <a:bodyPr wrap="square" rtlCol="0">
            <a:spAutoFit/>
          </a:bodyPr>
          <a:lstStyle/>
          <a:p>
            <a:pPr algn="just"/>
            <a:r>
              <a:rPr lang="en-GB" sz="1000" dirty="0">
                <a:latin typeface="Calibri" panose="020F0502020204030204" pitchFamily="34" charset="0"/>
              </a:rPr>
              <a:t>van Os et al. 2010</a:t>
            </a:r>
          </a:p>
        </p:txBody>
      </p:sp>
      <p:sp>
        <p:nvSpPr>
          <p:cNvPr id="24" name="TextBox 23">
            <a:extLst>
              <a:ext uri="{FF2B5EF4-FFF2-40B4-BE49-F238E27FC236}">
                <a16:creationId xmlns:a16="http://schemas.microsoft.com/office/drawing/2014/main" id="{FB7B0CCD-2537-4562-A5E9-AB7E162AC8FD}"/>
              </a:ext>
            </a:extLst>
          </p:cNvPr>
          <p:cNvSpPr txBox="1"/>
          <p:nvPr/>
        </p:nvSpPr>
        <p:spPr>
          <a:xfrm>
            <a:off x="35496" y="4083918"/>
            <a:ext cx="6264696" cy="1107996"/>
          </a:xfrm>
          <a:prstGeom prst="rect">
            <a:avLst/>
          </a:prstGeom>
          <a:noFill/>
        </p:spPr>
        <p:txBody>
          <a:bodyPr wrap="square" rtlCol="0">
            <a:spAutoFit/>
          </a:bodyPr>
          <a:lstStyle/>
          <a:p>
            <a:pPr algn="ctr"/>
            <a:r>
              <a:rPr lang="en-GB" sz="2200" dirty="0">
                <a:latin typeface="Calibri" panose="020F0502020204030204" pitchFamily="34" charset="0"/>
                <a:cs typeface="Calibri" panose="020F0502020204030204" pitchFamily="34" charset="0"/>
              </a:rPr>
              <a:t>Approximate timing of the development of the human brain, functional abilities, and impact of environmental exposures</a:t>
            </a:r>
          </a:p>
        </p:txBody>
      </p:sp>
    </p:spTree>
    <p:extLst>
      <p:ext uri="{BB962C8B-B14F-4D97-AF65-F5344CB8AC3E}">
        <p14:creationId xmlns:p14="http://schemas.microsoft.com/office/powerpoint/2010/main" val="175542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3658-8C27-486F-A368-60C8AEEE9942}"/>
              </a:ext>
            </a:extLst>
          </p:cNvPr>
          <p:cNvSpPr>
            <a:spLocks noGrp="1"/>
          </p:cNvSpPr>
          <p:nvPr>
            <p:ph type="title"/>
          </p:nvPr>
        </p:nvSpPr>
        <p:spPr>
          <a:xfrm>
            <a:off x="6588224" y="1635646"/>
            <a:ext cx="2555776" cy="1230414"/>
          </a:xfrm>
        </p:spPr>
        <p:txBody>
          <a:bodyPr vert="horz" lIns="68580" tIns="34290" rIns="68580" bIns="34290" rtlCol="0" anchor="b">
            <a:noAutofit/>
          </a:bodyPr>
          <a:lstStyle/>
          <a:p>
            <a:r>
              <a:rPr lang="en-US" sz="2800" dirty="0"/>
              <a:t>Impact on psychological and cognitive  factors</a:t>
            </a:r>
          </a:p>
        </p:txBody>
      </p:sp>
      <p:sp>
        <p:nvSpPr>
          <p:cNvPr id="22" name="TextBox 21">
            <a:extLst>
              <a:ext uri="{FF2B5EF4-FFF2-40B4-BE49-F238E27FC236}">
                <a16:creationId xmlns:a16="http://schemas.microsoft.com/office/drawing/2014/main" id="{8EDB514B-9A14-4C9B-B83A-976B0EADDA42}"/>
              </a:ext>
            </a:extLst>
          </p:cNvPr>
          <p:cNvSpPr txBox="1"/>
          <p:nvPr/>
        </p:nvSpPr>
        <p:spPr>
          <a:xfrm>
            <a:off x="7874823" y="4797251"/>
            <a:ext cx="1269179" cy="253916"/>
          </a:xfrm>
          <a:prstGeom prst="rect">
            <a:avLst/>
          </a:prstGeom>
          <a:noFill/>
        </p:spPr>
        <p:txBody>
          <a:bodyPr wrap="square" rtlCol="0">
            <a:spAutoFit/>
          </a:bodyPr>
          <a:lstStyle/>
          <a:p>
            <a:pPr algn="just"/>
            <a:r>
              <a:rPr lang="en-GB" sz="1000" dirty="0">
                <a:latin typeface="Calibri" panose="020F0502020204030204" pitchFamily="34" charset="0"/>
              </a:rPr>
              <a:t>van Os et al. 2010</a:t>
            </a:r>
          </a:p>
        </p:txBody>
      </p:sp>
      <p:sp>
        <p:nvSpPr>
          <p:cNvPr id="24" name="TextBox 23">
            <a:extLst>
              <a:ext uri="{FF2B5EF4-FFF2-40B4-BE49-F238E27FC236}">
                <a16:creationId xmlns:a16="http://schemas.microsoft.com/office/drawing/2014/main" id="{FB7B0CCD-2537-4562-A5E9-AB7E162AC8FD}"/>
              </a:ext>
            </a:extLst>
          </p:cNvPr>
          <p:cNvSpPr txBox="1"/>
          <p:nvPr/>
        </p:nvSpPr>
        <p:spPr>
          <a:xfrm>
            <a:off x="107504" y="4351335"/>
            <a:ext cx="7186704" cy="769441"/>
          </a:xfrm>
          <a:prstGeom prst="rect">
            <a:avLst/>
          </a:prstGeom>
          <a:noFill/>
        </p:spPr>
        <p:txBody>
          <a:bodyPr wrap="square" rtlCol="0">
            <a:spAutoFit/>
          </a:bodyPr>
          <a:lstStyle/>
          <a:p>
            <a:pPr algn="ctr"/>
            <a:r>
              <a:rPr lang="en-GB" sz="2200" dirty="0">
                <a:latin typeface="Calibri" panose="020F0502020204030204" pitchFamily="34" charset="0"/>
                <a:cs typeface="Calibri" panose="020F0502020204030204" pitchFamily="34" charset="0"/>
              </a:rPr>
              <a:t>Approximate timing of the development of the human brain, functional abilities, and impact of environmental exposures</a:t>
            </a:r>
          </a:p>
        </p:txBody>
      </p:sp>
      <p:pic>
        <p:nvPicPr>
          <p:cNvPr id="6" name="Picture 5" descr="A picture containing background pattern&#10;&#10;Description automatically generated">
            <a:extLst>
              <a:ext uri="{FF2B5EF4-FFF2-40B4-BE49-F238E27FC236}">
                <a16:creationId xmlns:a16="http://schemas.microsoft.com/office/drawing/2014/main" id="{192CC994-D202-44C9-9CC2-884E48D5F3BB}"/>
              </a:ext>
            </a:extLst>
          </p:cNvPr>
          <p:cNvPicPr>
            <a:picLocks noChangeAspect="1"/>
          </p:cNvPicPr>
          <p:nvPr/>
        </p:nvPicPr>
        <p:blipFill>
          <a:blip r:embed="rId3"/>
          <a:stretch>
            <a:fillRect/>
          </a:stretch>
        </p:blipFill>
        <p:spPr>
          <a:xfrm>
            <a:off x="755576" y="346525"/>
            <a:ext cx="5536155" cy="380865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9160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356252"/>
            <a:ext cx="7772400" cy="857250"/>
          </a:xfrm>
        </p:spPr>
        <p:txBody>
          <a:bodyPr>
            <a:noAutofit/>
          </a:bodyPr>
          <a:lstStyle/>
          <a:p>
            <a:r>
              <a:rPr lang="en-GB" sz="3400" b="1" dirty="0">
                <a:latin typeface="Calibri Light (Headings)"/>
              </a:rPr>
              <a:t>Characteristics of cognitive function/deficits between individuals in psychotic disorders</a:t>
            </a:r>
          </a:p>
        </p:txBody>
      </p:sp>
      <p:grpSp>
        <p:nvGrpSpPr>
          <p:cNvPr id="12" name="Group 11">
            <a:extLst>
              <a:ext uri="{FF2B5EF4-FFF2-40B4-BE49-F238E27FC236}">
                <a16:creationId xmlns:a16="http://schemas.microsoft.com/office/drawing/2014/main" id="{C4B75061-13A2-ADEA-0AEF-19ED4A003CD8}"/>
              </a:ext>
            </a:extLst>
          </p:cNvPr>
          <p:cNvGrpSpPr/>
          <p:nvPr/>
        </p:nvGrpSpPr>
        <p:grpSpPr>
          <a:xfrm>
            <a:off x="323528" y="1616514"/>
            <a:ext cx="2664295" cy="3259492"/>
            <a:chOff x="323528" y="1441720"/>
            <a:chExt cx="2664295" cy="3259492"/>
          </a:xfrm>
        </p:grpSpPr>
        <p:pic>
          <p:nvPicPr>
            <p:cNvPr id="8" name="Picture 7" descr="A person with his hand on his face&#10;&#10;Description automatically generated">
              <a:extLst>
                <a:ext uri="{FF2B5EF4-FFF2-40B4-BE49-F238E27FC236}">
                  <a16:creationId xmlns:a16="http://schemas.microsoft.com/office/drawing/2014/main" id="{B6B3EC7B-41F9-CE3D-54E9-CBF5659D2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56" y="2211710"/>
              <a:ext cx="2468893" cy="1851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111957D9-1E2E-79D7-5835-B57AA1315784}"/>
                </a:ext>
              </a:extLst>
            </p:cNvPr>
            <p:cNvSpPr txBox="1"/>
            <p:nvPr/>
          </p:nvSpPr>
          <p:spPr>
            <a:xfrm>
              <a:off x="323528" y="1441720"/>
              <a:ext cx="2664295" cy="707886"/>
            </a:xfrm>
            <a:prstGeom prst="rect">
              <a:avLst/>
            </a:prstGeom>
            <a:noFill/>
          </p:spPr>
          <p:txBody>
            <a:bodyPr wrap="square" rtlCol="0">
              <a:spAutoFit/>
            </a:bodyPr>
            <a:lstStyle/>
            <a:p>
              <a:pPr algn="ctr"/>
              <a:r>
                <a:rPr lang="en-GB" sz="2000" b="0" dirty="0"/>
                <a:t>Clinical and</a:t>
              </a:r>
            </a:p>
            <a:p>
              <a:pPr algn="ctr"/>
              <a:r>
                <a:rPr lang="en-GB" sz="2000" b="0" dirty="0"/>
                <a:t>cognitive symptoms</a:t>
              </a:r>
            </a:p>
          </p:txBody>
        </p:sp>
        <p:sp>
          <p:nvSpPr>
            <p:cNvPr id="11" name="TextBox 10">
              <a:extLst>
                <a:ext uri="{FF2B5EF4-FFF2-40B4-BE49-F238E27FC236}">
                  <a16:creationId xmlns:a16="http://schemas.microsoft.com/office/drawing/2014/main" id="{C07F451D-880E-5EDE-F85F-AB0306F627F8}"/>
                </a:ext>
              </a:extLst>
            </p:cNvPr>
            <p:cNvSpPr txBox="1"/>
            <p:nvPr/>
          </p:nvSpPr>
          <p:spPr>
            <a:xfrm>
              <a:off x="395536" y="4116437"/>
              <a:ext cx="2487713" cy="584775"/>
            </a:xfrm>
            <a:prstGeom prst="rect">
              <a:avLst/>
            </a:prstGeom>
            <a:noFill/>
          </p:spPr>
          <p:txBody>
            <a:bodyPr wrap="square" rtlCol="0">
              <a:spAutoFit/>
            </a:bodyPr>
            <a:lstStyle/>
            <a:p>
              <a:pPr marL="342900" indent="-342900">
                <a:buFont typeface="Arial" panose="020B0604020202020204" pitchFamily="34" charset="0"/>
                <a:buChar char="•"/>
              </a:pPr>
              <a:r>
                <a:rPr lang="en-GB" sz="1600" dirty="0"/>
                <a:t>Clinical symptoms</a:t>
              </a:r>
              <a:endParaRPr lang="en-GB" sz="1600" b="0" dirty="0"/>
            </a:p>
            <a:p>
              <a:pPr marL="342900" indent="-342900">
                <a:buFont typeface="Arial" panose="020B0604020202020204" pitchFamily="34" charset="0"/>
                <a:buChar char="•"/>
              </a:pPr>
              <a:r>
                <a:rPr lang="en-GB" sz="1600" b="0" dirty="0"/>
                <a:t>Cognitive deficits</a:t>
              </a:r>
            </a:p>
          </p:txBody>
        </p:sp>
      </p:grpSp>
      <p:grpSp>
        <p:nvGrpSpPr>
          <p:cNvPr id="30" name="Group 29">
            <a:extLst>
              <a:ext uri="{FF2B5EF4-FFF2-40B4-BE49-F238E27FC236}">
                <a16:creationId xmlns:a16="http://schemas.microsoft.com/office/drawing/2014/main" id="{8DBB5158-106B-B4C5-13C9-A3695B53CF38}"/>
              </a:ext>
            </a:extLst>
          </p:cNvPr>
          <p:cNvGrpSpPr/>
          <p:nvPr/>
        </p:nvGrpSpPr>
        <p:grpSpPr>
          <a:xfrm>
            <a:off x="3289900" y="1628127"/>
            <a:ext cx="2525956" cy="3751935"/>
            <a:chOff x="3289900" y="1275606"/>
            <a:chExt cx="2525956" cy="3751935"/>
          </a:xfrm>
        </p:grpSpPr>
        <p:grpSp>
          <p:nvGrpSpPr>
            <p:cNvPr id="23" name="Group 22">
              <a:extLst>
                <a:ext uri="{FF2B5EF4-FFF2-40B4-BE49-F238E27FC236}">
                  <a16:creationId xmlns:a16="http://schemas.microsoft.com/office/drawing/2014/main" id="{E7E4B0CD-B7C6-2373-9CD9-0A51D3D9812A}"/>
                </a:ext>
              </a:extLst>
            </p:cNvPr>
            <p:cNvGrpSpPr/>
            <p:nvPr/>
          </p:nvGrpSpPr>
          <p:grpSpPr>
            <a:xfrm>
              <a:off x="3289900" y="1275606"/>
              <a:ext cx="2525956" cy="3751935"/>
              <a:chOff x="3289900" y="1275606"/>
              <a:chExt cx="2525956" cy="3751935"/>
            </a:xfrm>
          </p:grpSpPr>
          <p:sp>
            <p:nvSpPr>
              <p:cNvPr id="15" name="TextBox 14">
                <a:extLst>
                  <a:ext uri="{FF2B5EF4-FFF2-40B4-BE49-F238E27FC236}">
                    <a16:creationId xmlns:a16="http://schemas.microsoft.com/office/drawing/2014/main" id="{1CAA733A-A227-F174-6509-323EF0FFC1DD}"/>
                  </a:ext>
                </a:extLst>
              </p:cNvPr>
              <p:cNvSpPr txBox="1"/>
              <p:nvPr/>
            </p:nvSpPr>
            <p:spPr>
              <a:xfrm>
                <a:off x="3289900" y="1275606"/>
                <a:ext cx="2506235" cy="707886"/>
              </a:xfrm>
              <a:prstGeom prst="rect">
                <a:avLst/>
              </a:prstGeom>
              <a:noFill/>
            </p:spPr>
            <p:txBody>
              <a:bodyPr wrap="square" rtlCol="0">
                <a:spAutoFit/>
              </a:bodyPr>
              <a:lstStyle/>
              <a:p>
                <a:pPr algn="ctr"/>
                <a:r>
                  <a:rPr lang="en-GB" sz="2000" b="0" dirty="0"/>
                  <a:t>Neurobiological markers</a:t>
                </a:r>
              </a:p>
            </p:txBody>
          </p:sp>
          <p:sp>
            <p:nvSpPr>
              <p:cNvPr id="16" name="TextBox 15">
                <a:extLst>
                  <a:ext uri="{FF2B5EF4-FFF2-40B4-BE49-F238E27FC236}">
                    <a16:creationId xmlns:a16="http://schemas.microsoft.com/office/drawing/2014/main" id="{329F5CD1-FD3E-86F9-DB3E-AFCB6057184A}"/>
                  </a:ext>
                </a:extLst>
              </p:cNvPr>
              <p:cNvSpPr txBox="1"/>
              <p:nvPr/>
            </p:nvSpPr>
            <p:spPr>
              <a:xfrm>
                <a:off x="3289900" y="3950323"/>
                <a:ext cx="2525956" cy="1077218"/>
              </a:xfrm>
              <a:prstGeom prst="rect">
                <a:avLst/>
              </a:prstGeom>
              <a:noFill/>
            </p:spPr>
            <p:txBody>
              <a:bodyPr wrap="square" rtlCol="0">
                <a:spAutoFit/>
              </a:bodyPr>
              <a:lstStyle/>
              <a:p>
                <a:pPr marL="342900" indent="-342900">
                  <a:buFont typeface="Arial" panose="020B0604020202020204" pitchFamily="34" charset="0"/>
                  <a:buChar char="•"/>
                </a:pPr>
                <a:r>
                  <a:rPr lang="en-GB" sz="1600" b="0" dirty="0">
                    <a:solidFill>
                      <a:srgbClr val="000000"/>
                    </a:solidFill>
                    <a:effectLst/>
                    <a:latin typeface="+mn-lt"/>
                    <a:ea typeface="Roboto" panose="02000000000000000000" pitchFamily="2" charset="0"/>
                  </a:rPr>
                  <a:t>Lower surface area</a:t>
                </a:r>
              </a:p>
              <a:p>
                <a:pPr marL="342900" indent="-342900">
                  <a:buFont typeface="Arial" panose="020B0604020202020204" pitchFamily="34" charset="0"/>
                  <a:buChar char="•"/>
                </a:pPr>
                <a:r>
                  <a:rPr lang="en-GB" sz="1600" b="0" dirty="0">
                    <a:solidFill>
                      <a:srgbClr val="000000"/>
                    </a:solidFill>
                    <a:effectLst/>
                    <a:latin typeface="+mn-lt"/>
                    <a:ea typeface="Roboto" panose="02000000000000000000" pitchFamily="2" charset="0"/>
                  </a:rPr>
                  <a:t>Lower cortical thickness</a:t>
                </a:r>
              </a:p>
              <a:p>
                <a:pPr marL="342900" indent="-342900">
                  <a:buFont typeface="Arial" panose="020B0604020202020204" pitchFamily="34" charset="0"/>
                  <a:buChar char="•"/>
                </a:pPr>
                <a:r>
                  <a:rPr lang="en-GB" sz="1600" b="0" dirty="0">
                    <a:solidFill>
                      <a:srgbClr val="000000"/>
                    </a:solidFill>
                    <a:effectLst/>
                    <a:latin typeface="+mn-lt"/>
                    <a:ea typeface="Roboto" panose="02000000000000000000" pitchFamily="2" charset="0"/>
                  </a:rPr>
                  <a:t>Smaller volumes</a:t>
                </a:r>
                <a:endParaRPr lang="en-GB" sz="1600" b="0" dirty="0">
                  <a:latin typeface="+mn-lt"/>
                </a:endParaRPr>
              </a:p>
            </p:txBody>
          </p:sp>
        </p:grpSp>
        <p:pic>
          <p:nvPicPr>
            <p:cNvPr id="29" name="Picture 28" descr="A close-up of a brain&#10;&#10;Description automatically generated">
              <a:extLst>
                <a:ext uri="{FF2B5EF4-FFF2-40B4-BE49-F238E27FC236}">
                  <a16:creationId xmlns:a16="http://schemas.microsoft.com/office/drawing/2014/main" id="{73B89105-EA10-A2B8-5617-B1D16AC8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143" y="2045594"/>
              <a:ext cx="2487713" cy="1868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6" name="Group 5">
            <a:extLst>
              <a:ext uri="{FF2B5EF4-FFF2-40B4-BE49-F238E27FC236}">
                <a16:creationId xmlns:a16="http://schemas.microsoft.com/office/drawing/2014/main" id="{5AD8D58E-BB59-9D07-4897-BC7CA5202B08}"/>
              </a:ext>
            </a:extLst>
          </p:cNvPr>
          <p:cNvGrpSpPr/>
          <p:nvPr/>
        </p:nvGrpSpPr>
        <p:grpSpPr>
          <a:xfrm>
            <a:off x="6199487" y="1635646"/>
            <a:ext cx="2569144" cy="3259492"/>
            <a:chOff x="6199487" y="1635646"/>
            <a:chExt cx="2569144" cy="3259492"/>
          </a:xfrm>
        </p:grpSpPr>
        <p:grpSp>
          <p:nvGrpSpPr>
            <p:cNvPr id="32" name="Group 31">
              <a:extLst>
                <a:ext uri="{FF2B5EF4-FFF2-40B4-BE49-F238E27FC236}">
                  <a16:creationId xmlns:a16="http://schemas.microsoft.com/office/drawing/2014/main" id="{92E9A19F-5F68-4433-01B4-EB9E85022442}"/>
                </a:ext>
              </a:extLst>
            </p:cNvPr>
            <p:cNvGrpSpPr/>
            <p:nvPr/>
          </p:nvGrpSpPr>
          <p:grpSpPr>
            <a:xfrm>
              <a:off x="6199487" y="1635646"/>
              <a:ext cx="2556590" cy="3259492"/>
              <a:chOff x="6199487" y="1275606"/>
              <a:chExt cx="2556590" cy="3259492"/>
            </a:xfrm>
          </p:grpSpPr>
          <p:sp>
            <p:nvSpPr>
              <p:cNvPr id="20" name="TextBox 19">
                <a:extLst>
                  <a:ext uri="{FF2B5EF4-FFF2-40B4-BE49-F238E27FC236}">
                    <a16:creationId xmlns:a16="http://schemas.microsoft.com/office/drawing/2014/main" id="{0DF356D7-2C3B-DD32-903D-D54BADF0F52A}"/>
                  </a:ext>
                </a:extLst>
              </p:cNvPr>
              <p:cNvSpPr txBox="1"/>
              <p:nvPr/>
            </p:nvSpPr>
            <p:spPr>
              <a:xfrm>
                <a:off x="6230121" y="3950323"/>
                <a:ext cx="2525956" cy="584775"/>
              </a:xfrm>
              <a:prstGeom prst="rect">
                <a:avLst/>
              </a:prstGeom>
              <a:noFill/>
            </p:spPr>
            <p:txBody>
              <a:bodyPr wrap="square" rtlCol="0">
                <a:spAutoFit/>
              </a:bodyPr>
              <a:lstStyle/>
              <a:p>
                <a:pPr marL="342900" indent="-342900">
                  <a:buFont typeface="Arial" panose="020B0604020202020204" pitchFamily="34" charset="0"/>
                  <a:buChar char="•"/>
                </a:pPr>
                <a:r>
                  <a:rPr lang="en-GB" sz="1600" b="0" dirty="0"/>
                  <a:t>Functional and effective</a:t>
                </a:r>
                <a:r>
                  <a:rPr lang="en-GB" sz="1600" dirty="0"/>
                  <a:t> connectivity</a:t>
                </a:r>
                <a:endParaRPr lang="en-GB" sz="1600" b="0" dirty="0"/>
              </a:p>
            </p:txBody>
          </p:sp>
          <p:sp>
            <p:nvSpPr>
              <p:cNvPr id="19" name="TextBox 18">
                <a:extLst>
                  <a:ext uri="{FF2B5EF4-FFF2-40B4-BE49-F238E27FC236}">
                    <a16:creationId xmlns:a16="http://schemas.microsoft.com/office/drawing/2014/main" id="{E19A46C0-757B-5201-CF33-1BAE53ED7ED2}"/>
                  </a:ext>
                </a:extLst>
              </p:cNvPr>
              <p:cNvSpPr txBox="1"/>
              <p:nvPr/>
            </p:nvSpPr>
            <p:spPr>
              <a:xfrm>
                <a:off x="6199487" y="1275606"/>
                <a:ext cx="2525957" cy="400110"/>
              </a:xfrm>
              <a:prstGeom prst="rect">
                <a:avLst/>
              </a:prstGeom>
              <a:noFill/>
            </p:spPr>
            <p:txBody>
              <a:bodyPr wrap="square" rtlCol="0">
                <a:spAutoFit/>
              </a:bodyPr>
              <a:lstStyle/>
              <a:p>
                <a:pPr algn="ctr"/>
                <a:r>
                  <a:rPr lang="en-GB" sz="2000" dirty="0"/>
                  <a:t>Functional networks</a:t>
                </a:r>
                <a:endParaRPr lang="en-GB" sz="2000" b="0" dirty="0"/>
              </a:p>
            </p:txBody>
          </p:sp>
        </p:grpSp>
        <p:pic>
          <p:nvPicPr>
            <p:cNvPr id="5" name="Picture 4" descr="A graph of different colored bars&#10;&#10;Description automatically generated with medium confidence">
              <a:extLst>
                <a:ext uri="{FF2B5EF4-FFF2-40B4-BE49-F238E27FC236}">
                  <a16:creationId xmlns:a16="http://schemas.microsoft.com/office/drawing/2014/main" id="{774FF76E-AED2-C74B-CE33-C8D13DB823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8359" y="2386504"/>
              <a:ext cx="2500272" cy="1868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68874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women in a circle&#10;&#10;AI-generated content may be incorrect.">
            <a:extLst>
              <a:ext uri="{FF2B5EF4-FFF2-40B4-BE49-F238E27FC236}">
                <a16:creationId xmlns:a16="http://schemas.microsoft.com/office/drawing/2014/main" id="{68C8F892-C1AF-0D1F-DA91-E825781066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1720" y="87474"/>
            <a:ext cx="4968552" cy="4968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Freeform: Shape 5">
            <a:extLst>
              <a:ext uri="{FF2B5EF4-FFF2-40B4-BE49-F238E27FC236}">
                <a16:creationId xmlns:a16="http://schemas.microsoft.com/office/drawing/2014/main" id="{70726343-210D-103E-17E1-C068A0D28355}"/>
              </a:ext>
            </a:extLst>
          </p:cNvPr>
          <p:cNvSpPr/>
          <p:nvPr/>
        </p:nvSpPr>
        <p:spPr>
          <a:xfrm>
            <a:off x="2339752" y="627534"/>
            <a:ext cx="3928187" cy="4397758"/>
          </a:xfrm>
          <a:custGeom>
            <a:avLst/>
            <a:gdLst>
              <a:gd name="connsiteX0" fmla="*/ 0 w 3204307"/>
              <a:gd name="connsiteY0" fmla="*/ 0 h 4321907"/>
              <a:gd name="connsiteX1" fmla="*/ 3204307 w 3204307"/>
              <a:gd name="connsiteY1" fmla="*/ 4321907 h 4321907"/>
              <a:gd name="connsiteX2" fmla="*/ 0 w 3204307"/>
              <a:gd name="connsiteY2" fmla="*/ 0 h 4321907"/>
            </a:gdLst>
            <a:ahLst/>
            <a:cxnLst>
              <a:cxn ang="0">
                <a:pos x="connsiteX0" y="connsiteY0"/>
              </a:cxn>
              <a:cxn ang="0">
                <a:pos x="connsiteX1" y="connsiteY1"/>
              </a:cxn>
              <a:cxn ang="0">
                <a:pos x="connsiteX2" y="connsiteY2"/>
              </a:cxn>
            </a:cxnLst>
            <a:rect l="l" t="t" r="r" b="b"/>
            <a:pathLst>
              <a:path w="3204307" h="4321907">
                <a:moveTo>
                  <a:pt x="0" y="0"/>
                </a:moveTo>
                <a:lnTo>
                  <a:pt x="3204307" y="4321907"/>
                </a:lnTo>
                <a:cubicBezTo>
                  <a:pt x="3200399" y="4320604"/>
                  <a:pt x="0" y="0"/>
                  <a:pt x="0" y="0"/>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E4C888C1-561B-6605-5D8C-3DC542DBD786}"/>
              </a:ext>
            </a:extLst>
          </p:cNvPr>
          <p:cNvSpPr/>
          <p:nvPr/>
        </p:nvSpPr>
        <p:spPr>
          <a:xfrm rot="2180045">
            <a:off x="1001571" y="2127084"/>
            <a:ext cx="5343845" cy="2340866"/>
          </a:xfrm>
          <a:prstGeom prst="ellipse">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8066FD15-C275-8AB9-7C79-BCF862D08E37}"/>
              </a:ext>
            </a:extLst>
          </p:cNvPr>
          <p:cNvSpPr txBox="1"/>
          <p:nvPr/>
        </p:nvSpPr>
        <p:spPr>
          <a:xfrm>
            <a:off x="7020269" y="4566419"/>
            <a:ext cx="2123731" cy="553998"/>
          </a:xfrm>
          <a:prstGeom prst="rect">
            <a:avLst/>
          </a:prstGeom>
          <a:noFill/>
        </p:spPr>
        <p:txBody>
          <a:bodyPr wrap="square" rtlCol="0">
            <a:spAutoFit/>
          </a:bodyPr>
          <a:lstStyle/>
          <a:p>
            <a:pPr algn="r"/>
            <a:r>
              <a:rPr lang="en-GB" sz="1000" dirty="0">
                <a:latin typeface="Calibri" panose="020F0502020204030204" pitchFamily="34" charset="0"/>
              </a:rPr>
              <a:t>International Consortium for Health Outcomes Measurement</a:t>
            </a:r>
          </a:p>
          <a:p>
            <a:pPr algn="r"/>
            <a:r>
              <a:rPr lang="en-GB" sz="1000" dirty="0">
                <a:latin typeface="Calibri" panose="020F0502020204030204" pitchFamily="34" charset="0"/>
              </a:rPr>
              <a:t>McKenzie et al. 2022</a:t>
            </a:r>
          </a:p>
        </p:txBody>
      </p:sp>
    </p:spTree>
    <p:extLst>
      <p:ext uri="{BB962C8B-B14F-4D97-AF65-F5344CB8AC3E}">
        <p14:creationId xmlns:p14="http://schemas.microsoft.com/office/powerpoint/2010/main" val="13725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85C-D664-4194-B9DF-7034FE9A06F8}"/>
              </a:ext>
            </a:extLst>
          </p:cNvPr>
          <p:cNvSpPr>
            <a:spLocks noGrp="1"/>
          </p:cNvSpPr>
          <p:nvPr>
            <p:ph type="title"/>
          </p:nvPr>
        </p:nvSpPr>
        <p:spPr/>
        <p:txBody>
          <a:bodyPr>
            <a:normAutofit fontScale="90000"/>
          </a:bodyPr>
          <a:lstStyle/>
          <a:p>
            <a:r>
              <a:rPr lang="en-US" sz="3400" b="1" dirty="0"/>
              <a:t>Theoretical basis of functional connectivity with examples</a:t>
            </a:r>
            <a:br>
              <a:rPr lang="en-US" sz="3400" dirty="0"/>
            </a:br>
            <a:endParaRPr lang="en-GB" sz="3400" dirty="0"/>
          </a:p>
        </p:txBody>
      </p:sp>
    </p:spTree>
    <p:extLst>
      <p:ext uri="{BB962C8B-B14F-4D97-AF65-F5344CB8AC3E}">
        <p14:creationId xmlns:p14="http://schemas.microsoft.com/office/powerpoint/2010/main" val="674065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ChangeArrowheads="1"/>
          </p:cNvSpPr>
          <p:nvPr/>
        </p:nvSpPr>
        <p:spPr bwMode="auto">
          <a:xfrm>
            <a:off x="4675671" y="1995686"/>
            <a:ext cx="4216810" cy="1549271"/>
          </a:xfrm>
          <a:prstGeom prst="rect">
            <a:avLst/>
          </a:prstGeom>
          <a:noFill/>
          <a:ln w="12700">
            <a:noFill/>
            <a:miter lim="800000"/>
            <a:headEnd/>
            <a:tailEnd/>
          </a:ln>
          <a:effectLst/>
        </p:spPr>
        <p:txBody>
          <a:bodyPr wrap="square" lIns="67866" tIns="33338" rIns="67866" bIns="33338">
            <a:spAutoFit/>
          </a:bodyPr>
          <a:lstStyle/>
          <a:p>
            <a:pPr marL="257175" indent="-257175">
              <a:spcBef>
                <a:spcPct val="35000"/>
              </a:spcBef>
              <a:buClr>
                <a:schemeClr val="tx1"/>
              </a:buClr>
              <a:buSzPct val="100000"/>
              <a:buFont typeface="Arial"/>
              <a:buChar char="•"/>
            </a:pPr>
            <a:r>
              <a:rPr lang="en-GB" dirty="0"/>
              <a:t>Analysis of how different regions in a neuronal system interact</a:t>
            </a:r>
          </a:p>
          <a:p>
            <a:pPr marL="257175" indent="-257175">
              <a:spcBef>
                <a:spcPct val="35000"/>
              </a:spcBef>
              <a:buClr>
                <a:schemeClr val="tx1"/>
              </a:buClr>
              <a:buSzPct val="100000"/>
              <a:buFont typeface="Arial"/>
              <a:buChar char="•"/>
            </a:pPr>
            <a:r>
              <a:rPr kumimoji="1" lang="en-GB" dirty="0"/>
              <a:t>Determines how experimental manipulation affects coupling between regions</a:t>
            </a:r>
          </a:p>
        </p:txBody>
      </p:sp>
      <p:sp>
        <p:nvSpPr>
          <p:cNvPr id="218118" name="Rectangle 6"/>
          <p:cNvSpPr>
            <a:spLocks noChangeArrowheads="1"/>
          </p:cNvSpPr>
          <p:nvPr/>
        </p:nvSpPr>
        <p:spPr bwMode="auto">
          <a:xfrm>
            <a:off x="679508" y="1995686"/>
            <a:ext cx="3788823" cy="1286122"/>
          </a:xfrm>
          <a:prstGeom prst="rect">
            <a:avLst/>
          </a:prstGeom>
          <a:noFill/>
          <a:ln w="12700">
            <a:noFill/>
            <a:miter lim="800000"/>
            <a:headEnd/>
            <a:tailEnd/>
          </a:ln>
          <a:effectLst/>
        </p:spPr>
        <p:txBody>
          <a:bodyPr wrap="square" lIns="67866" tIns="33338" rIns="67866" bIns="33338">
            <a:spAutoFit/>
          </a:bodyPr>
          <a:lstStyle/>
          <a:p>
            <a:pPr marL="176213" indent="-176213">
              <a:spcBef>
                <a:spcPct val="20000"/>
              </a:spcBef>
              <a:buFont typeface="Arial" pitchFamily="34" charset="0"/>
              <a:buChar char="•"/>
            </a:pPr>
            <a:r>
              <a:rPr lang="en-GB" dirty="0"/>
              <a:t>Analyses of regionally specific effects</a:t>
            </a:r>
          </a:p>
          <a:p>
            <a:pPr marL="176213" indent="-176213">
              <a:spcBef>
                <a:spcPct val="20000"/>
              </a:spcBef>
              <a:buFont typeface="Arial" pitchFamily="34" charset="0"/>
              <a:buChar char="•"/>
            </a:pPr>
            <a:r>
              <a:rPr lang="en-GB" dirty="0"/>
              <a:t>Identifies regions specialised for a particular task.</a:t>
            </a:r>
          </a:p>
          <a:p>
            <a:pPr marL="176213" indent="-176213">
              <a:spcBef>
                <a:spcPct val="20000"/>
              </a:spcBef>
              <a:buFont typeface="Arial" pitchFamily="34" charset="0"/>
              <a:buChar char="•"/>
            </a:pPr>
            <a:r>
              <a:rPr lang="en-GB" dirty="0"/>
              <a:t>Univariate analysis</a:t>
            </a:r>
          </a:p>
        </p:txBody>
      </p:sp>
      <p:sp>
        <p:nvSpPr>
          <p:cNvPr id="3" name="TextBox 2"/>
          <p:cNvSpPr txBox="1"/>
          <p:nvPr/>
        </p:nvSpPr>
        <p:spPr>
          <a:xfrm>
            <a:off x="7435392" y="4917817"/>
            <a:ext cx="1739579" cy="246221"/>
          </a:xfrm>
          <a:prstGeom prst="rect">
            <a:avLst/>
          </a:prstGeom>
          <a:noFill/>
        </p:spPr>
        <p:txBody>
          <a:bodyPr wrap="none" rtlCol="0">
            <a:spAutoFit/>
          </a:bodyPr>
          <a:lstStyle/>
          <a:p>
            <a:r>
              <a:rPr lang="en-US" sz="1000" dirty="0"/>
              <a:t>Adapted from Gitelman, 2011</a:t>
            </a:r>
          </a:p>
        </p:txBody>
      </p:sp>
      <p:sp>
        <p:nvSpPr>
          <p:cNvPr id="15" name="Rectangle 14"/>
          <p:cNvSpPr/>
          <p:nvPr/>
        </p:nvSpPr>
        <p:spPr>
          <a:xfrm>
            <a:off x="683568" y="411510"/>
            <a:ext cx="3781176" cy="1384995"/>
          </a:xfrm>
          <a:prstGeom prst="rect">
            <a:avLst/>
          </a:prstGeom>
          <a:solidFill>
            <a:srgbClr val="00B0F0"/>
          </a:solidFill>
          <a:ln>
            <a:solidFill>
              <a:schemeClr val="tx1"/>
            </a:solidFill>
          </a:ln>
        </p:spPr>
        <p:txBody>
          <a:bodyPr wrap="square">
            <a:spAutoFit/>
          </a:bodyPr>
          <a:lstStyle/>
          <a:p>
            <a:pPr algn="ctr"/>
            <a:r>
              <a:rPr lang="es-ES" sz="2800" b="1" dirty="0">
                <a:solidFill>
                  <a:prstClr val="black"/>
                </a:solidFill>
              </a:rPr>
              <a:t>Functional Segregation</a:t>
            </a:r>
          </a:p>
          <a:p>
            <a:pPr algn="ctr"/>
            <a:r>
              <a:rPr lang="es-ES" sz="2800" dirty="0">
                <a:solidFill>
                  <a:prstClr val="black"/>
                </a:solidFill>
              </a:rPr>
              <a:t>Specialised areas exist in the cortex</a:t>
            </a:r>
          </a:p>
        </p:txBody>
      </p:sp>
      <p:sp>
        <p:nvSpPr>
          <p:cNvPr id="16" name="Rectangle 15"/>
          <p:cNvSpPr/>
          <p:nvPr/>
        </p:nvSpPr>
        <p:spPr>
          <a:xfrm>
            <a:off x="4641135" y="416620"/>
            <a:ext cx="4251345" cy="1384995"/>
          </a:xfrm>
          <a:prstGeom prst="rect">
            <a:avLst/>
          </a:prstGeom>
          <a:solidFill>
            <a:srgbClr val="92D050"/>
          </a:solidFill>
          <a:ln>
            <a:solidFill>
              <a:schemeClr val="tx1"/>
            </a:solidFill>
          </a:ln>
        </p:spPr>
        <p:txBody>
          <a:bodyPr wrap="square">
            <a:spAutoFit/>
          </a:bodyPr>
          <a:lstStyle/>
          <a:p>
            <a:pPr algn="ctr"/>
            <a:r>
              <a:rPr lang="es-ES" sz="2800" b="1" dirty="0">
                <a:solidFill>
                  <a:prstClr val="black"/>
                </a:solidFill>
              </a:rPr>
              <a:t>Functional Integration</a:t>
            </a:r>
          </a:p>
          <a:p>
            <a:pPr algn="ctr"/>
            <a:r>
              <a:rPr lang="es-ES" sz="2800" dirty="0">
                <a:solidFill>
                  <a:prstClr val="black"/>
                </a:solidFill>
              </a:rPr>
              <a:t>Network(s) of interactions among specialised areas</a:t>
            </a:r>
          </a:p>
        </p:txBody>
      </p:sp>
      <p:grpSp>
        <p:nvGrpSpPr>
          <p:cNvPr id="8" name="Group 7">
            <a:extLst>
              <a:ext uri="{FF2B5EF4-FFF2-40B4-BE49-F238E27FC236}">
                <a16:creationId xmlns:a16="http://schemas.microsoft.com/office/drawing/2014/main" id="{27A7A4D7-0F62-4A3F-96B1-CFEE2D4631AA}"/>
              </a:ext>
            </a:extLst>
          </p:cNvPr>
          <p:cNvGrpSpPr/>
          <p:nvPr/>
        </p:nvGrpSpPr>
        <p:grpSpPr>
          <a:xfrm>
            <a:off x="5339841" y="3496255"/>
            <a:ext cx="3127312" cy="1458921"/>
            <a:chOff x="5542684" y="3133441"/>
            <a:chExt cx="3209562" cy="1908958"/>
          </a:xfrm>
        </p:grpSpPr>
        <p:cxnSp>
          <p:nvCxnSpPr>
            <p:cNvPr id="218121" name="AutoShape 9"/>
            <p:cNvCxnSpPr>
              <a:cxnSpLocks noChangeShapeType="1"/>
              <a:stCxn id="218115" idx="2"/>
              <a:endCxn id="5" idx="0"/>
            </p:cNvCxnSpPr>
            <p:nvPr/>
          </p:nvCxnSpPr>
          <p:spPr bwMode="auto">
            <a:xfrm flipH="1">
              <a:off x="6341579" y="3197166"/>
              <a:ext cx="683324" cy="1120340"/>
            </a:xfrm>
            <a:prstGeom prst="straightConnector1">
              <a:avLst/>
            </a:prstGeom>
            <a:noFill/>
            <a:ln w="38100" cmpd="sng">
              <a:solidFill>
                <a:schemeClr val="tx1"/>
              </a:solidFill>
              <a:round/>
              <a:headEnd/>
              <a:tailEnd type="triangle" w="med" len="med"/>
            </a:ln>
            <a:effectLst>
              <a:outerShdw blurRad="50800" dist="38100" dir="5400000" algn="t" rotWithShape="0">
                <a:prstClr val="black">
                  <a:alpha val="40000"/>
                </a:prstClr>
              </a:outerShdw>
            </a:effectLst>
          </p:spPr>
        </p:cxnSp>
        <p:cxnSp>
          <p:nvCxnSpPr>
            <p:cNvPr id="33" name="AutoShape 9"/>
            <p:cNvCxnSpPr>
              <a:cxnSpLocks noChangeShapeType="1"/>
              <a:endCxn id="4" idx="0"/>
            </p:cNvCxnSpPr>
            <p:nvPr/>
          </p:nvCxnSpPr>
          <p:spPr bwMode="auto">
            <a:xfrm>
              <a:off x="7140474" y="3133441"/>
              <a:ext cx="946262" cy="1184067"/>
            </a:xfrm>
            <a:prstGeom prst="straightConnector1">
              <a:avLst/>
            </a:prstGeom>
            <a:noFill/>
            <a:ln w="38100" cmpd="sng">
              <a:solidFill>
                <a:schemeClr val="tx1"/>
              </a:solidFill>
              <a:round/>
              <a:headEnd/>
              <a:tailEnd type="triangle" w="med" len="med"/>
            </a:ln>
            <a:effectLst>
              <a:outerShdw blurRad="50800" dist="38100" dir="5400000" algn="t" rotWithShape="0">
                <a:prstClr val="black">
                  <a:alpha val="40000"/>
                </a:prstClr>
              </a:outerShdw>
            </a:effectLst>
          </p:spPr>
        </p:cxnSp>
        <p:sp>
          <p:nvSpPr>
            <p:cNvPr id="4" name="TextBox 3"/>
            <p:cNvSpPr txBox="1"/>
            <p:nvPr/>
          </p:nvSpPr>
          <p:spPr>
            <a:xfrm>
              <a:off x="7421225" y="4317507"/>
              <a:ext cx="1331021" cy="724892"/>
            </a:xfrm>
            <a:prstGeom prst="rect">
              <a:avLst/>
            </a:prstGeom>
            <a:noFill/>
            <a:ln>
              <a:solidFill>
                <a:srgbClr val="002060"/>
              </a:solidFill>
            </a:ln>
          </p:spPr>
          <p:txBody>
            <a:bodyPr wrap="square" rtlCol="0">
              <a:spAutoFit/>
            </a:bodyPr>
            <a:lstStyle/>
            <a:p>
              <a:pPr algn="ctr"/>
              <a:r>
                <a:rPr lang="en-US" sz="1500" b="1" dirty="0"/>
                <a:t>Effective connectivity</a:t>
              </a:r>
            </a:p>
          </p:txBody>
        </p:sp>
        <p:sp>
          <p:nvSpPr>
            <p:cNvPr id="5" name="TextBox 4"/>
            <p:cNvSpPr txBox="1"/>
            <p:nvPr/>
          </p:nvSpPr>
          <p:spPr>
            <a:xfrm>
              <a:off x="5542684" y="4317506"/>
              <a:ext cx="1597790" cy="724892"/>
            </a:xfrm>
            <a:prstGeom prst="rect">
              <a:avLst/>
            </a:prstGeom>
            <a:noFill/>
            <a:ln>
              <a:solidFill>
                <a:srgbClr val="002060"/>
              </a:solidFill>
            </a:ln>
          </p:spPr>
          <p:txBody>
            <a:bodyPr wrap="square" rtlCol="0">
              <a:spAutoFit/>
            </a:bodyPr>
            <a:lstStyle/>
            <a:p>
              <a:pPr algn="ctr"/>
              <a:r>
                <a:rPr lang="en-US" sz="1500" b="1" dirty="0"/>
                <a:t>Functional connectivity</a:t>
              </a:r>
            </a:p>
          </p:txBody>
        </p:sp>
      </p:grpSp>
    </p:spTree>
    <p:custDataLst>
      <p:tags r:id="rId1"/>
    </p:custDataLst>
    <p:extLst>
      <p:ext uri="{BB962C8B-B14F-4D97-AF65-F5344CB8AC3E}">
        <p14:creationId xmlns:p14="http://schemas.microsoft.com/office/powerpoint/2010/main" val="40652169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8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p:bldP spid="218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B043220-47AF-4FF1-874D-C0A551839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6155"/>
          <a:stretch>
            <a:fillRect/>
          </a:stretch>
        </p:blipFill>
        <p:spPr bwMode="auto">
          <a:xfrm>
            <a:off x="1042932" y="628007"/>
            <a:ext cx="7312654" cy="3029268"/>
          </a:xfrm>
          <a:prstGeom prst="rect">
            <a:avLst/>
          </a:prstGeom>
          <a:noFill/>
          <a:ln>
            <a:noFill/>
          </a:ln>
          <a:effectLst/>
          <a:extLst>
            <a:ext uri="{909E8E84-426E-40DD-AFC4-6F175D3DCCD1}">
              <a14:hiddenFill xmlns:a14="http://schemas.microsoft.com/office/drawing/2010/main">
                <a:blipFill dpi="0" rotWithShape="0">
                  <a:blip/>
                  <a:srcRect b="56155"/>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899592" y="76119"/>
            <a:ext cx="7053542" cy="1050398"/>
          </a:xfrm>
        </p:spPr>
        <p:txBody>
          <a:bodyPr>
            <a:normAutofit/>
          </a:bodyPr>
          <a:lstStyle/>
          <a:p>
            <a:r>
              <a:rPr lang="en-US" sz="3400" b="1" dirty="0"/>
              <a:t>Functional neuroimaging with computational modelling</a:t>
            </a:r>
            <a:endParaRPr lang="en-IE" sz="3400" b="1" dirty="0"/>
          </a:p>
        </p:txBody>
      </p:sp>
      <p:sp>
        <p:nvSpPr>
          <p:cNvPr id="5" name="Rectangle 3">
            <a:extLst>
              <a:ext uri="{FF2B5EF4-FFF2-40B4-BE49-F238E27FC236}">
                <a16:creationId xmlns:a16="http://schemas.microsoft.com/office/drawing/2014/main" id="{5603521D-00F6-48AC-AB1A-73E3BE74E155}"/>
              </a:ext>
            </a:extLst>
          </p:cNvPr>
          <p:cNvSpPr>
            <a:spLocks noChangeArrowheads="1"/>
          </p:cNvSpPr>
          <p:nvPr/>
        </p:nvSpPr>
        <p:spPr bwMode="auto">
          <a:xfrm>
            <a:off x="8077213" y="4872038"/>
            <a:ext cx="929977" cy="176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35" tIns="31842" rIns="61235" bIns="31842">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lnSpc>
                <a:spcPct val="66000"/>
              </a:lnSpc>
              <a:buClrTx/>
              <a:buFontTx/>
              <a:buNone/>
            </a:pPr>
            <a:r>
              <a:rPr lang="en-US" altLang="en-US" sz="1050" dirty="0">
                <a:latin typeface="Gill Sans MT (Headings)"/>
              </a:rPr>
              <a:t>Sporns, 2007</a:t>
            </a:r>
            <a:endParaRPr lang="en-US" altLang="en-US" sz="1050" i="1" dirty="0">
              <a:latin typeface="Gill Sans MT (Headings)"/>
            </a:endParaRPr>
          </a:p>
        </p:txBody>
      </p:sp>
      <p:sp>
        <p:nvSpPr>
          <p:cNvPr id="10" name="Rectangle 9">
            <a:extLst>
              <a:ext uri="{FF2B5EF4-FFF2-40B4-BE49-F238E27FC236}">
                <a16:creationId xmlns:a16="http://schemas.microsoft.com/office/drawing/2014/main" id="{BF8116D4-7CE1-4367-BECD-9FB15F9133FD}"/>
              </a:ext>
            </a:extLst>
          </p:cNvPr>
          <p:cNvSpPr/>
          <p:nvPr/>
        </p:nvSpPr>
        <p:spPr>
          <a:xfrm>
            <a:off x="1042932" y="3407789"/>
            <a:ext cx="7312654" cy="934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Statistical association or dependency between two or more anatomically distinct time-series </a:t>
            </a:r>
            <a:endParaRPr lang="en-GB" sz="2100" dirty="0"/>
          </a:p>
        </p:txBody>
      </p:sp>
      <p:sp>
        <p:nvSpPr>
          <p:cNvPr id="9" name="TextBox 8">
            <a:extLst>
              <a:ext uri="{FF2B5EF4-FFF2-40B4-BE49-F238E27FC236}">
                <a16:creationId xmlns:a16="http://schemas.microsoft.com/office/drawing/2014/main" id="{98DFF20B-5778-4D1D-B437-E45FC8EA3389}"/>
              </a:ext>
            </a:extLst>
          </p:cNvPr>
          <p:cNvSpPr txBox="1"/>
          <p:nvPr/>
        </p:nvSpPr>
        <p:spPr>
          <a:xfrm>
            <a:off x="1042932" y="3499830"/>
            <a:ext cx="2600764" cy="784830"/>
          </a:xfrm>
          <a:prstGeom prst="rect">
            <a:avLst/>
          </a:prstGeom>
          <a:noFill/>
        </p:spPr>
        <p:txBody>
          <a:bodyPr wrap="square" rtlCol="0">
            <a:spAutoFit/>
          </a:bodyPr>
          <a:lstStyle/>
          <a:p>
            <a:pPr algn="ctr"/>
            <a:r>
              <a:rPr lang="en-IE" sz="1500" dirty="0"/>
              <a:t>Structural (synaptic) connections linking sets of neurons or neuronal elements</a:t>
            </a:r>
            <a:endParaRPr lang="en-GB" sz="1500" dirty="0"/>
          </a:p>
        </p:txBody>
      </p:sp>
      <p:sp>
        <p:nvSpPr>
          <p:cNvPr id="11" name="TextBox 10">
            <a:extLst>
              <a:ext uri="{FF2B5EF4-FFF2-40B4-BE49-F238E27FC236}">
                <a16:creationId xmlns:a16="http://schemas.microsoft.com/office/drawing/2014/main" id="{D8AB999D-B9B5-4591-98FE-61E2CCBA9DFE}"/>
              </a:ext>
            </a:extLst>
          </p:cNvPr>
          <p:cNvSpPr txBox="1"/>
          <p:nvPr/>
        </p:nvSpPr>
        <p:spPr>
          <a:xfrm>
            <a:off x="3571568" y="3499830"/>
            <a:ext cx="2600764" cy="1031051"/>
          </a:xfrm>
          <a:prstGeom prst="rect">
            <a:avLst/>
          </a:prstGeom>
          <a:noFill/>
        </p:spPr>
        <p:txBody>
          <a:bodyPr wrap="square" rtlCol="0">
            <a:spAutoFit/>
          </a:bodyPr>
          <a:lstStyle/>
          <a:p>
            <a:pPr algn="ctr"/>
            <a:r>
              <a:rPr lang="en-US" sz="1500" dirty="0"/>
              <a:t>Statistical association or dependency between two or more anatomically di</a:t>
            </a:r>
            <a:r>
              <a:rPr lang="en-US" sz="1600" dirty="0"/>
              <a:t>s</a:t>
            </a:r>
            <a:r>
              <a:rPr lang="en-US" sz="1500" dirty="0"/>
              <a:t>tinct time-series </a:t>
            </a:r>
            <a:endParaRPr lang="en-GB" sz="1500" dirty="0"/>
          </a:p>
        </p:txBody>
      </p:sp>
      <p:sp>
        <p:nvSpPr>
          <p:cNvPr id="13" name="TextBox 12">
            <a:extLst>
              <a:ext uri="{FF2B5EF4-FFF2-40B4-BE49-F238E27FC236}">
                <a16:creationId xmlns:a16="http://schemas.microsoft.com/office/drawing/2014/main" id="{D81B4B7C-ACCD-444D-89C7-D3A1ECAC1650}"/>
              </a:ext>
            </a:extLst>
          </p:cNvPr>
          <p:cNvSpPr txBox="1"/>
          <p:nvPr/>
        </p:nvSpPr>
        <p:spPr>
          <a:xfrm>
            <a:off x="6023382" y="3499830"/>
            <a:ext cx="2288485" cy="1015663"/>
          </a:xfrm>
          <a:prstGeom prst="rect">
            <a:avLst/>
          </a:prstGeom>
          <a:noFill/>
        </p:spPr>
        <p:txBody>
          <a:bodyPr wrap="square">
            <a:spAutoFit/>
          </a:bodyPr>
          <a:lstStyle/>
          <a:p>
            <a:pPr algn="ctr"/>
            <a:r>
              <a:rPr lang="en-GB" sz="1500" dirty="0"/>
              <a:t>Causal (directed) influences between neurones or neuronal populations</a:t>
            </a:r>
          </a:p>
        </p:txBody>
      </p:sp>
      <p:sp>
        <p:nvSpPr>
          <p:cNvPr id="16" name="Oval 15">
            <a:extLst>
              <a:ext uri="{FF2B5EF4-FFF2-40B4-BE49-F238E27FC236}">
                <a16:creationId xmlns:a16="http://schemas.microsoft.com/office/drawing/2014/main" id="{8C0F7C94-7230-4796-8E53-AC1639046719}"/>
              </a:ext>
            </a:extLst>
          </p:cNvPr>
          <p:cNvSpPr/>
          <p:nvPr/>
        </p:nvSpPr>
        <p:spPr>
          <a:xfrm>
            <a:off x="2987824" y="753163"/>
            <a:ext cx="5808955" cy="4118336"/>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0" dirty="0">
              <a:solidFill>
                <a:sysClr val="windowText" lastClr="000000"/>
              </a:solidFill>
            </a:endParaRPr>
          </a:p>
        </p:txBody>
      </p:sp>
      <p:sp>
        <p:nvSpPr>
          <p:cNvPr id="12" name="TextBox 11">
            <a:extLst>
              <a:ext uri="{FF2B5EF4-FFF2-40B4-BE49-F238E27FC236}">
                <a16:creationId xmlns:a16="http://schemas.microsoft.com/office/drawing/2014/main" id="{955CFD18-0DF4-4B44-A00D-269ADB2D889F}"/>
              </a:ext>
            </a:extLst>
          </p:cNvPr>
          <p:cNvSpPr txBox="1"/>
          <p:nvPr/>
        </p:nvSpPr>
        <p:spPr>
          <a:xfrm>
            <a:off x="7950802" y="4812018"/>
            <a:ext cx="864339" cy="246221"/>
          </a:xfrm>
          <a:prstGeom prst="rect">
            <a:avLst/>
          </a:prstGeom>
          <a:noFill/>
        </p:spPr>
        <p:txBody>
          <a:bodyPr wrap="none" rtlCol="0">
            <a:spAutoFit/>
          </a:bodyPr>
          <a:lstStyle/>
          <a:p>
            <a:r>
              <a:rPr lang="en-US" sz="1000" dirty="0"/>
              <a:t>Sporns, 2007</a:t>
            </a:r>
          </a:p>
        </p:txBody>
      </p:sp>
    </p:spTree>
    <p:extLst>
      <p:ext uri="{BB962C8B-B14F-4D97-AF65-F5344CB8AC3E}">
        <p14:creationId xmlns:p14="http://schemas.microsoft.com/office/powerpoint/2010/main" val="327771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799"/>
            <a:ext cx="7419921" cy="1050398"/>
          </a:xfrm>
        </p:spPr>
        <p:txBody>
          <a:bodyPr>
            <a:normAutofit/>
          </a:bodyPr>
          <a:lstStyle/>
          <a:p>
            <a:r>
              <a:rPr lang="en-US" sz="3400" b="1" dirty="0"/>
              <a:t>Functional connectivity</a:t>
            </a:r>
            <a:endParaRPr lang="en-IE" sz="3400" b="1" dirty="0"/>
          </a:p>
        </p:txBody>
      </p:sp>
      <p:sp>
        <p:nvSpPr>
          <p:cNvPr id="3" name="Content Placeholder 2"/>
          <p:cNvSpPr>
            <a:spLocks noGrp="1"/>
          </p:cNvSpPr>
          <p:nvPr>
            <p:ph idx="1"/>
          </p:nvPr>
        </p:nvSpPr>
        <p:spPr>
          <a:xfrm>
            <a:off x="539552" y="1411602"/>
            <a:ext cx="8157188" cy="3146611"/>
          </a:xfrm>
        </p:spPr>
        <p:txBody>
          <a:bodyPr>
            <a:normAutofit/>
          </a:bodyPr>
          <a:lstStyle/>
          <a:p>
            <a:pPr marL="0" indent="0">
              <a:buNone/>
            </a:pPr>
            <a:r>
              <a:rPr lang="en-US" sz="2200" dirty="0"/>
              <a:t>Definition: Statistical associations or dependencies between regional time series</a:t>
            </a:r>
          </a:p>
          <a:p>
            <a:pPr>
              <a:buFont typeface="Arial" panose="020B0604020202020204" pitchFamily="34" charset="0"/>
              <a:buChar char="•"/>
            </a:pPr>
            <a:endParaRPr lang="en-US" sz="2100" dirty="0">
              <a:latin typeface="Gill Sans MT (Headings)"/>
            </a:endParaRPr>
          </a:p>
        </p:txBody>
      </p:sp>
      <p:grpSp>
        <p:nvGrpSpPr>
          <p:cNvPr id="6" name="Group 5">
            <a:extLst>
              <a:ext uri="{FF2B5EF4-FFF2-40B4-BE49-F238E27FC236}">
                <a16:creationId xmlns:a16="http://schemas.microsoft.com/office/drawing/2014/main" id="{EF67EBDB-9994-4763-8E7C-DD3CF7BB5CB3}"/>
              </a:ext>
            </a:extLst>
          </p:cNvPr>
          <p:cNvGrpSpPr/>
          <p:nvPr/>
        </p:nvGrpSpPr>
        <p:grpSpPr>
          <a:xfrm>
            <a:off x="907749" y="2230787"/>
            <a:ext cx="4438027" cy="2284040"/>
            <a:chOff x="3851539" y="4332471"/>
            <a:chExt cx="4512192" cy="2370516"/>
          </a:xfrm>
        </p:grpSpPr>
        <p:pic>
          <p:nvPicPr>
            <p:cNvPr id="7" name="Picture 6">
              <a:extLst>
                <a:ext uri="{FF2B5EF4-FFF2-40B4-BE49-F238E27FC236}">
                  <a16:creationId xmlns:a16="http://schemas.microsoft.com/office/drawing/2014/main" id="{8995E6B3-9F5D-4989-AFA2-737B07580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634" y="4460633"/>
              <a:ext cx="4483532" cy="2154041"/>
            </a:xfrm>
            <a:prstGeom prst="rect">
              <a:avLst/>
            </a:prstGeom>
          </p:spPr>
        </p:pic>
        <p:sp>
          <p:nvSpPr>
            <p:cNvPr id="8" name="Rectangle 7">
              <a:extLst>
                <a:ext uri="{FF2B5EF4-FFF2-40B4-BE49-F238E27FC236}">
                  <a16:creationId xmlns:a16="http://schemas.microsoft.com/office/drawing/2014/main" id="{E3E38045-26FD-46D7-88AD-4D16060CCA94}"/>
                </a:ext>
              </a:extLst>
            </p:cNvPr>
            <p:cNvSpPr/>
            <p:nvPr/>
          </p:nvSpPr>
          <p:spPr>
            <a:xfrm>
              <a:off x="3851539" y="4332471"/>
              <a:ext cx="4512192" cy="23705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0" dirty="0"/>
            </a:p>
          </p:txBody>
        </p:sp>
      </p:grpSp>
      <p:sp>
        <p:nvSpPr>
          <p:cNvPr id="9" name="TextBox 8">
            <a:extLst>
              <a:ext uri="{FF2B5EF4-FFF2-40B4-BE49-F238E27FC236}">
                <a16:creationId xmlns:a16="http://schemas.microsoft.com/office/drawing/2014/main" id="{484C8B53-5185-49AC-BE8E-5D36B000577D}"/>
              </a:ext>
            </a:extLst>
          </p:cNvPr>
          <p:cNvSpPr txBox="1"/>
          <p:nvPr/>
        </p:nvSpPr>
        <p:spPr>
          <a:xfrm>
            <a:off x="7772400" y="4657309"/>
            <a:ext cx="1262270" cy="415498"/>
          </a:xfrm>
          <a:prstGeom prst="rect">
            <a:avLst/>
          </a:prstGeom>
          <a:noFill/>
        </p:spPr>
        <p:txBody>
          <a:bodyPr wrap="square" rtlCol="0">
            <a:spAutoFit/>
          </a:bodyPr>
          <a:lstStyle/>
          <a:p>
            <a:r>
              <a:rPr lang="en-GB" sz="1050" dirty="0">
                <a:solidFill>
                  <a:schemeClr val="bg1"/>
                </a:solidFill>
                <a:latin typeface="Gill Sans MT (Headings)"/>
              </a:rPr>
              <a:t>Elliott, et al.  2017</a:t>
            </a:r>
            <a:endParaRPr lang="en-GB" sz="1050" i="1" dirty="0">
              <a:solidFill>
                <a:schemeClr val="bg1"/>
              </a:solidFill>
              <a:latin typeface="Gill Sans MT (Headings)"/>
            </a:endParaRPr>
          </a:p>
        </p:txBody>
      </p:sp>
      <p:sp>
        <p:nvSpPr>
          <p:cNvPr id="10" name="TextBox 9">
            <a:extLst>
              <a:ext uri="{FF2B5EF4-FFF2-40B4-BE49-F238E27FC236}">
                <a16:creationId xmlns:a16="http://schemas.microsoft.com/office/drawing/2014/main" id="{FC0E5941-68AB-4B95-A66E-018D68700F97}"/>
              </a:ext>
            </a:extLst>
          </p:cNvPr>
          <p:cNvSpPr txBox="1"/>
          <p:nvPr/>
        </p:nvSpPr>
        <p:spPr>
          <a:xfrm>
            <a:off x="5819365" y="2354274"/>
            <a:ext cx="3250096" cy="2123658"/>
          </a:xfrm>
          <a:prstGeom prst="rect">
            <a:avLst/>
          </a:prstGeom>
          <a:noFill/>
        </p:spPr>
        <p:txBody>
          <a:bodyPr wrap="square" rtlCol="0">
            <a:spAutoFit/>
          </a:bodyPr>
          <a:lstStyle/>
          <a:p>
            <a:r>
              <a:rPr lang="en-GB" sz="2200" dirty="0"/>
              <a:t>Extraction of reference of time series</a:t>
            </a:r>
          </a:p>
          <a:p>
            <a:endParaRPr lang="en-GB" sz="2200" dirty="0"/>
          </a:p>
          <a:p>
            <a:r>
              <a:rPr lang="en-GB" sz="2200" dirty="0"/>
              <a:t>Voxel-wise correlation with time series from other voxels in the brain</a:t>
            </a:r>
          </a:p>
        </p:txBody>
      </p:sp>
      <p:sp>
        <p:nvSpPr>
          <p:cNvPr id="11" name="TextBox 10">
            <a:extLst>
              <a:ext uri="{FF2B5EF4-FFF2-40B4-BE49-F238E27FC236}">
                <a16:creationId xmlns:a16="http://schemas.microsoft.com/office/drawing/2014/main" id="{23E4FB73-C33C-4055-8CD0-5A846A1503D2}"/>
              </a:ext>
            </a:extLst>
          </p:cNvPr>
          <p:cNvSpPr txBox="1"/>
          <p:nvPr/>
        </p:nvSpPr>
        <p:spPr>
          <a:xfrm>
            <a:off x="8006060" y="4648683"/>
            <a:ext cx="869149" cy="400110"/>
          </a:xfrm>
          <a:prstGeom prst="rect">
            <a:avLst/>
          </a:prstGeom>
          <a:noFill/>
        </p:spPr>
        <p:txBody>
          <a:bodyPr wrap="none" rtlCol="0">
            <a:spAutoFit/>
          </a:bodyPr>
          <a:lstStyle/>
          <a:p>
            <a:pPr algn="r"/>
            <a:r>
              <a:rPr lang="en-US" sz="1000" dirty="0"/>
              <a:t>Friston, 2003</a:t>
            </a:r>
          </a:p>
          <a:p>
            <a:pPr algn="r"/>
            <a:r>
              <a:rPr lang="en-US" sz="1000" dirty="0"/>
              <a:t>Fox, 2005</a:t>
            </a:r>
          </a:p>
        </p:txBody>
      </p:sp>
    </p:spTree>
    <p:extLst>
      <p:ext uri="{BB962C8B-B14F-4D97-AF65-F5344CB8AC3E}">
        <p14:creationId xmlns:p14="http://schemas.microsoft.com/office/powerpoint/2010/main" val="217583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650" y="18824"/>
            <a:ext cx="6367463" cy="972741"/>
          </a:xfrm>
        </p:spPr>
        <p:txBody>
          <a:bodyPr/>
          <a:lstStyle/>
          <a:p>
            <a:r>
              <a:rPr lang="en-US" sz="1800" dirty="0">
                <a:solidFill>
                  <a:srgbClr val="FFFFFF"/>
                </a:solidFill>
              </a:rPr>
              <a:t>RSNs: Inhibitory relationships</a:t>
            </a:r>
          </a:p>
        </p:txBody>
      </p:sp>
      <p:sp>
        <p:nvSpPr>
          <p:cNvPr id="3" name="Content Placeholder 2"/>
          <p:cNvSpPr>
            <a:spLocks noGrp="1"/>
          </p:cNvSpPr>
          <p:nvPr>
            <p:ph idx="1"/>
          </p:nvPr>
        </p:nvSpPr>
        <p:spPr>
          <a:xfrm>
            <a:off x="5076056" y="267494"/>
            <a:ext cx="3729435" cy="4493828"/>
          </a:xfrm>
        </p:spPr>
        <p:txBody>
          <a:bodyPr>
            <a:noAutofit/>
          </a:bodyPr>
          <a:lstStyle/>
          <a:p>
            <a:r>
              <a:rPr lang="en-US" sz="2000" dirty="0">
                <a:solidFill>
                  <a:srgbClr val="000000"/>
                </a:solidFill>
              </a:rPr>
              <a:t>Occurs during task and at rest</a:t>
            </a:r>
          </a:p>
          <a:p>
            <a:r>
              <a:rPr lang="en-US" sz="2000" dirty="0">
                <a:solidFill>
                  <a:srgbClr val="000000"/>
                </a:solidFill>
              </a:rPr>
              <a:t>Resting-state networks</a:t>
            </a:r>
          </a:p>
          <a:p>
            <a:pPr marL="358775" lvl="1" indent="-176213"/>
            <a:r>
              <a:rPr lang="en-US" sz="2000" dirty="0">
                <a:solidFill>
                  <a:srgbClr val="000000"/>
                </a:solidFill>
              </a:rPr>
              <a:t>Correlation between spontaneous BOLD signals of brain regions known to be functionally and/or structurally related</a:t>
            </a:r>
          </a:p>
          <a:p>
            <a:r>
              <a:rPr lang="en-US" sz="2000" dirty="0"/>
              <a:t>Default mode network (DMN)</a:t>
            </a:r>
          </a:p>
          <a:p>
            <a:pPr marL="358775" lvl="1" indent="-176213"/>
            <a:r>
              <a:rPr lang="en-US" sz="2000" dirty="0"/>
              <a:t>Decreased activity during cognitive tasks</a:t>
            </a:r>
          </a:p>
          <a:p>
            <a:pPr marL="358775" lvl="1" indent="-176213"/>
            <a:r>
              <a:rPr lang="en-US" sz="2000" dirty="0"/>
              <a:t>Inversely related to regions activated by cognitive tasks</a:t>
            </a:r>
          </a:p>
          <a:p>
            <a:r>
              <a:rPr lang="en-US" sz="2000" dirty="0"/>
              <a:t>Task-positive and task-negative networks</a:t>
            </a:r>
          </a:p>
        </p:txBody>
      </p:sp>
      <p:pic>
        <p:nvPicPr>
          <p:cNvPr id="4" name="Picture 3" descr="Fox, 2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232628"/>
            <a:ext cx="4236359" cy="2967167"/>
          </a:xfrm>
          <a:prstGeom prst="rect">
            <a:avLst/>
          </a:prstGeom>
        </p:spPr>
      </p:pic>
      <p:sp>
        <p:nvSpPr>
          <p:cNvPr id="6" name="TextBox 5"/>
          <p:cNvSpPr txBox="1"/>
          <p:nvPr/>
        </p:nvSpPr>
        <p:spPr>
          <a:xfrm>
            <a:off x="8197907" y="4761322"/>
            <a:ext cx="946093" cy="246221"/>
          </a:xfrm>
          <a:prstGeom prst="rect">
            <a:avLst/>
          </a:prstGeom>
          <a:noFill/>
        </p:spPr>
        <p:txBody>
          <a:bodyPr wrap="none" rtlCol="0">
            <a:spAutoFit/>
          </a:bodyPr>
          <a:lstStyle/>
          <a:p>
            <a:pPr algn="r"/>
            <a:r>
              <a:rPr lang="en-US" sz="1000" dirty="0"/>
              <a:t>Fox et al. 2007</a:t>
            </a:r>
          </a:p>
        </p:txBody>
      </p:sp>
      <p:sp>
        <p:nvSpPr>
          <p:cNvPr id="8" name="TextBox 7">
            <a:extLst>
              <a:ext uri="{FF2B5EF4-FFF2-40B4-BE49-F238E27FC236}">
                <a16:creationId xmlns:a16="http://schemas.microsoft.com/office/drawing/2014/main" id="{88ECAFBA-ED32-4430-8FAB-86AB54675FDE}"/>
              </a:ext>
            </a:extLst>
          </p:cNvPr>
          <p:cNvSpPr txBox="1"/>
          <p:nvPr/>
        </p:nvSpPr>
        <p:spPr>
          <a:xfrm>
            <a:off x="611560" y="411510"/>
            <a:ext cx="4594860" cy="615553"/>
          </a:xfrm>
          <a:prstGeom prst="rect">
            <a:avLst/>
          </a:prstGeom>
          <a:noFill/>
        </p:spPr>
        <p:txBody>
          <a:bodyPr wrap="square">
            <a:spAutoFit/>
          </a:bodyPr>
          <a:lstStyle/>
          <a:p>
            <a:r>
              <a:rPr lang="en-US" sz="3400" b="1" dirty="0"/>
              <a:t>Functional connectivity</a:t>
            </a:r>
            <a:endParaRPr lang="en-GB" sz="3400" dirty="0"/>
          </a:p>
        </p:txBody>
      </p:sp>
    </p:spTree>
    <p:extLst>
      <p:ext uri="{BB962C8B-B14F-4D97-AF65-F5344CB8AC3E}">
        <p14:creationId xmlns:p14="http://schemas.microsoft.com/office/powerpoint/2010/main" val="3597681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526" y="92822"/>
            <a:ext cx="7964035" cy="1124712"/>
          </a:xfrm>
        </p:spPr>
        <p:txBody>
          <a:bodyPr>
            <a:noAutofit/>
          </a:bodyPr>
          <a:lstStyle/>
          <a:p>
            <a:r>
              <a:rPr lang="en-GB" sz="3400" b="1" dirty="0">
                <a:latin typeface="Calibri Light (Headings)"/>
                <a:cs typeface="Calibri" panose="020F0502020204030204" pitchFamily="34" charset="0"/>
              </a:rPr>
              <a:t>Research themes in psychotic disorders</a:t>
            </a:r>
          </a:p>
        </p:txBody>
      </p:sp>
      <p:grpSp>
        <p:nvGrpSpPr>
          <p:cNvPr id="20" name="Group 19">
            <a:extLst>
              <a:ext uri="{FF2B5EF4-FFF2-40B4-BE49-F238E27FC236}">
                <a16:creationId xmlns:a16="http://schemas.microsoft.com/office/drawing/2014/main" id="{E9011A15-7E51-19C4-6988-1673E30C72AE}"/>
              </a:ext>
            </a:extLst>
          </p:cNvPr>
          <p:cNvGrpSpPr/>
          <p:nvPr/>
        </p:nvGrpSpPr>
        <p:grpSpPr>
          <a:xfrm>
            <a:off x="6116121" y="1133097"/>
            <a:ext cx="3038708" cy="3919479"/>
            <a:chOff x="6116121" y="1133097"/>
            <a:chExt cx="3038708" cy="3919479"/>
          </a:xfrm>
        </p:grpSpPr>
        <p:pic>
          <p:nvPicPr>
            <p:cNvPr id="13" name="Picture 12" descr="A group of colored squares&#10;&#10;Description automatically generated with medium confidence">
              <a:extLst>
                <a:ext uri="{FF2B5EF4-FFF2-40B4-BE49-F238E27FC236}">
                  <a16:creationId xmlns:a16="http://schemas.microsoft.com/office/drawing/2014/main" id="{A6513946-3F27-951B-A021-39133D975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611" y="3682911"/>
              <a:ext cx="1957605" cy="1261518"/>
            </a:xfrm>
            <a:prstGeom prst="rect">
              <a:avLst/>
            </a:prstGeom>
          </p:spPr>
        </p:pic>
        <p:sp>
          <p:nvSpPr>
            <p:cNvPr id="67" name="Rectangle 66">
              <a:extLst>
                <a:ext uri="{FF2B5EF4-FFF2-40B4-BE49-F238E27FC236}">
                  <a16:creationId xmlns:a16="http://schemas.microsoft.com/office/drawing/2014/main" id="{2269BFCF-F4A7-4565-A975-E90A52BBFE4D}"/>
                </a:ext>
              </a:extLst>
            </p:cNvPr>
            <p:cNvSpPr/>
            <p:nvPr/>
          </p:nvSpPr>
          <p:spPr>
            <a:xfrm>
              <a:off x="8475561" y="1909966"/>
              <a:ext cx="543748" cy="34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8" name="Rectangle 67">
              <a:extLst>
                <a:ext uri="{FF2B5EF4-FFF2-40B4-BE49-F238E27FC236}">
                  <a16:creationId xmlns:a16="http://schemas.microsoft.com/office/drawing/2014/main" id="{EC031959-DB66-40FC-81D2-1089A6B02A71}"/>
                </a:ext>
              </a:extLst>
            </p:cNvPr>
            <p:cNvSpPr/>
            <p:nvPr/>
          </p:nvSpPr>
          <p:spPr>
            <a:xfrm>
              <a:off x="7727414" y="1920358"/>
              <a:ext cx="543748" cy="34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grpSp>
          <p:nvGrpSpPr>
            <p:cNvPr id="4" name="Group 3">
              <a:extLst>
                <a:ext uri="{FF2B5EF4-FFF2-40B4-BE49-F238E27FC236}">
                  <a16:creationId xmlns:a16="http://schemas.microsoft.com/office/drawing/2014/main" id="{47EF8CAE-0B21-4156-98F9-647E017DE5C4}"/>
                </a:ext>
              </a:extLst>
            </p:cNvPr>
            <p:cNvGrpSpPr/>
            <p:nvPr/>
          </p:nvGrpSpPr>
          <p:grpSpPr>
            <a:xfrm>
              <a:off x="6116121" y="1133097"/>
              <a:ext cx="3038708" cy="3919479"/>
              <a:chOff x="14288" y="1562025"/>
              <a:chExt cx="4051611" cy="5225973"/>
            </a:xfrm>
          </p:grpSpPr>
          <p:sp>
            <p:nvSpPr>
              <p:cNvPr id="17" name="CuadroTexto 28">
                <a:extLst>
                  <a:ext uri="{FF2B5EF4-FFF2-40B4-BE49-F238E27FC236}">
                    <a16:creationId xmlns:a16="http://schemas.microsoft.com/office/drawing/2014/main" id="{512DE8B5-A1AF-4492-9A39-64C54B5DE09A}"/>
                  </a:ext>
                </a:extLst>
              </p:cNvPr>
              <p:cNvSpPr txBox="1"/>
              <p:nvPr/>
            </p:nvSpPr>
            <p:spPr>
              <a:xfrm>
                <a:off x="14288" y="1562025"/>
                <a:ext cx="4000385" cy="861775"/>
              </a:xfrm>
              <a:prstGeom prst="rect">
                <a:avLst/>
              </a:prstGeom>
              <a:solidFill>
                <a:srgbClr val="003C72"/>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NEUROBIOLOGY - CHRONIC STRESS</a:t>
                </a:r>
              </a:p>
            </p:txBody>
          </p:sp>
          <p:sp>
            <p:nvSpPr>
              <p:cNvPr id="3" name="Rectangle 2">
                <a:extLst>
                  <a:ext uri="{FF2B5EF4-FFF2-40B4-BE49-F238E27FC236}">
                    <a16:creationId xmlns:a16="http://schemas.microsoft.com/office/drawing/2014/main" id="{9EE6D207-1747-4250-B6E4-0693CFDCA3EB}"/>
                  </a:ext>
                </a:extLst>
              </p:cNvPr>
              <p:cNvSpPr/>
              <p:nvPr/>
            </p:nvSpPr>
            <p:spPr>
              <a:xfrm>
                <a:off x="317117" y="4334589"/>
                <a:ext cx="254000" cy="269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1" name="Rectangle 60">
                <a:extLst>
                  <a:ext uri="{FF2B5EF4-FFF2-40B4-BE49-F238E27FC236}">
                    <a16:creationId xmlns:a16="http://schemas.microsoft.com/office/drawing/2014/main" id="{1FEC49D2-179D-4ED7-B644-9417C99E9D1D}"/>
                  </a:ext>
                </a:extLst>
              </p:cNvPr>
              <p:cNvSpPr/>
              <p:nvPr/>
            </p:nvSpPr>
            <p:spPr>
              <a:xfrm rot="5400000">
                <a:off x="3286838" y="3875868"/>
                <a:ext cx="157653" cy="273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5" name="Rectángulo 6">
                <a:extLst>
                  <a:ext uri="{FF2B5EF4-FFF2-40B4-BE49-F238E27FC236}">
                    <a16:creationId xmlns:a16="http://schemas.microsoft.com/office/drawing/2014/main" id="{E68D0037-BFEF-4431-A46D-EB0B13DF9231}"/>
                  </a:ext>
                </a:extLst>
              </p:cNvPr>
              <p:cNvSpPr/>
              <p:nvPr/>
            </p:nvSpPr>
            <p:spPr>
              <a:xfrm>
                <a:off x="16521" y="2459424"/>
                <a:ext cx="4000386" cy="4256885"/>
              </a:xfrm>
              <a:prstGeom prst="rect">
                <a:avLst/>
              </a:prstGeom>
              <a:no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pic>
            <p:nvPicPr>
              <p:cNvPr id="41" name="Picture 40" descr="Chart, scatter chart&#10;&#10;Description automatically generated">
                <a:extLst>
                  <a:ext uri="{FF2B5EF4-FFF2-40B4-BE49-F238E27FC236}">
                    <a16:creationId xmlns:a16="http://schemas.microsoft.com/office/drawing/2014/main" id="{5FA72F13-D223-44C9-A6AE-07631776ABD8}"/>
                  </a:ext>
                </a:extLst>
              </p:cNvPr>
              <p:cNvPicPr>
                <a:picLocks noChangeAspect="1"/>
              </p:cNvPicPr>
              <p:nvPr/>
            </p:nvPicPr>
            <p:blipFill>
              <a:blip r:embed="rId4"/>
              <a:stretch>
                <a:fillRect/>
              </a:stretch>
            </p:blipFill>
            <p:spPr>
              <a:xfrm>
                <a:off x="536857" y="2509366"/>
                <a:ext cx="2992562" cy="2434528"/>
              </a:xfrm>
              <a:prstGeom prst="rect">
                <a:avLst/>
              </a:prstGeom>
            </p:spPr>
          </p:pic>
          <p:sp>
            <p:nvSpPr>
              <p:cNvPr id="44" name="TextBox 43"/>
              <p:cNvSpPr txBox="1"/>
              <p:nvPr/>
            </p:nvSpPr>
            <p:spPr>
              <a:xfrm>
                <a:off x="705525" y="6234001"/>
                <a:ext cx="3360374" cy="553997"/>
              </a:xfrm>
              <a:prstGeom prst="rect">
                <a:avLst/>
              </a:prstGeom>
              <a:noFill/>
            </p:spPr>
            <p:txBody>
              <a:bodyPr wrap="square" rtlCol="0">
                <a:spAutoFit/>
              </a:bodyPr>
              <a:lstStyle/>
              <a:p>
                <a:pPr algn="r"/>
                <a:r>
                  <a:rPr lang="en-US" sz="1000" dirty="0">
                    <a:latin typeface="Calibri" panose="020F0502020204030204" pitchFamily="34" charset="0"/>
                    <a:cs typeface="Calibri" panose="020F0502020204030204" pitchFamily="34" charset="0"/>
                  </a:rPr>
                  <a:t>Bonsall, .., Dauvermann, </a:t>
                </a:r>
                <a:r>
                  <a:rPr lang="en-US" sz="1000" i="1" dirty="0">
                    <a:latin typeface="Calibri" panose="020F0502020204030204" pitchFamily="34" charset="0"/>
                    <a:cs typeface="Calibri" panose="020F0502020204030204" pitchFamily="34" charset="0"/>
                  </a:rPr>
                  <a:t>In Preparation</a:t>
                </a:r>
                <a:endParaRPr lang="en-GB" sz="1000" dirty="0">
                  <a:latin typeface="Calibri" panose="020F0502020204030204" pitchFamily="34" charset="0"/>
                </a:endParaRPr>
              </a:p>
              <a:p>
                <a:pPr algn="r"/>
                <a:r>
                  <a:rPr lang="en-GB" sz="1000" dirty="0">
                    <a:latin typeface="Calibri" panose="020F0502020204030204" pitchFamily="34" charset="0"/>
                  </a:rPr>
                  <a:t>Dauvermann et al. 2021</a:t>
                </a:r>
              </a:p>
            </p:txBody>
          </p:sp>
        </p:grpSp>
      </p:grpSp>
      <p:grpSp>
        <p:nvGrpSpPr>
          <p:cNvPr id="18" name="Group 17">
            <a:extLst>
              <a:ext uri="{FF2B5EF4-FFF2-40B4-BE49-F238E27FC236}">
                <a16:creationId xmlns:a16="http://schemas.microsoft.com/office/drawing/2014/main" id="{2B1219E4-5310-45AB-4213-53741D92B577}"/>
              </a:ext>
            </a:extLst>
          </p:cNvPr>
          <p:cNvGrpSpPr/>
          <p:nvPr/>
        </p:nvGrpSpPr>
        <p:grpSpPr>
          <a:xfrm>
            <a:off x="0" y="1133097"/>
            <a:ext cx="3028107" cy="3893806"/>
            <a:chOff x="0" y="1133097"/>
            <a:chExt cx="3028107" cy="3893806"/>
          </a:xfrm>
        </p:grpSpPr>
        <p:sp>
          <p:nvSpPr>
            <p:cNvPr id="31" name="Rectángulo 6">
              <a:extLst>
                <a:ext uri="{FF2B5EF4-FFF2-40B4-BE49-F238E27FC236}">
                  <a16:creationId xmlns:a16="http://schemas.microsoft.com/office/drawing/2014/main" id="{61425ED0-5240-46EF-9373-50D03354509E}"/>
                </a:ext>
              </a:extLst>
            </p:cNvPr>
            <p:cNvSpPr/>
            <p:nvPr/>
          </p:nvSpPr>
          <p:spPr>
            <a:xfrm>
              <a:off x="19225" y="1800230"/>
              <a:ext cx="2972455" cy="3209078"/>
            </a:xfrm>
            <a:prstGeom prst="rect">
              <a:avLst/>
            </a:prstGeom>
            <a:no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sp>
          <p:nvSpPr>
            <p:cNvPr id="25" name="Rectangle 24"/>
            <p:cNvSpPr/>
            <p:nvPr/>
          </p:nvSpPr>
          <p:spPr>
            <a:xfrm rot="5400000">
              <a:off x="1284457" y="3803675"/>
              <a:ext cx="323193" cy="18432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1" name="CuadroTexto 28">
              <a:extLst>
                <a:ext uri="{FF2B5EF4-FFF2-40B4-BE49-F238E27FC236}">
                  <a16:creationId xmlns:a16="http://schemas.microsoft.com/office/drawing/2014/main" id="{512DE8B5-A1AF-4492-9A39-64C54B5DE09A}"/>
                </a:ext>
              </a:extLst>
            </p:cNvPr>
            <p:cNvSpPr txBox="1"/>
            <p:nvPr/>
          </p:nvSpPr>
          <p:spPr>
            <a:xfrm>
              <a:off x="0" y="1133097"/>
              <a:ext cx="3011422" cy="646331"/>
            </a:xfrm>
            <a:prstGeom prst="rect">
              <a:avLst/>
            </a:prstGeom>
            <a:solidFill>
              <a:srgbClr val="003C72"/>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NEUROBIOLOGY -</a:t>
              </a:r>
            </a:p>
            <a:p>
              <a:pPr algn="ctr"/>
              <a:r>
                <a:rPr lang="en-US" dirty="0">
                  <a:solidFill>
                    <a:schemeClr val="bg1"/>
                  </a:solidFill>
                  <a:latin typeface="Calibri" panose="020F0502020204030204" pitchFamily="34" charset="0"/>
                  <a:cs typeface="Calibri" panose="020F0502020204030204" pitchFamily="34" charset="0"/>
                </a:rPr>
                <a:t>EFFECTIVE CONNECTIVITY</a:t>
              </a:r>
            </a:p>
          </p:txBody>
        </p:sp>
        <p:sp>
          <p:nvSpPr>
            <p:cNvPr id="46" name="TextBox 45"/>
            <p:cNvSpPr txBox="1"/>
            <p:nvPr/>
          </p:nvSpPr>
          <p:spPr>
            <a:xfrm>
              <a:off x="747286" y="4611405"/>
              <a:ext cx="2280821" cy="415498"/>
            </a:xfrm>
            <a:prstGeom prst="rect">
              <a:avLst/>
            </a:prstGeom>
            <a:noFill/>
          </p:spPr>
          <p:txBody>
            <a:bodyPr wrap="square" rtlCol="0">
              <a:spAutoFit/>
            </a:bodyPr>
            <a:lstStyle/>
            <a:p>
              <a:pPr algn="r"/>
              <a:r>
                <a:rPr lang="en-GB" sz="1000" dirty="0">
                  <a:latin typeface="Calibri" panose="020F0502020204030204" pitchFamily="34" charset="0"/>
                </a:rPr>
                <a:t>Dauvermann et al. 2013</a:t>
              </a:r>
            </a:p>
            <a:p>
              <a:pPr algn="r"/>
              <a:r>
                <a:rPr lang="en-GB" sz="1000" dirty="0">
                  <a:latin typeface="Calibri" panose="020F0502020204030204" pitchFamily="34" charset="0"/>
                </a:rPr>
                <a:t>Quirke et al., </a:t>
              </a:r>
              <a:r>
                <a:rPr lang="en-GB" sz="1000" i="1" dirty="0">
                  <a:latin typeface="Calibri" panose="020F0502020204030204" pitchFamily="34" charset="0"/>
                </a:rPr>
                <a:t>In Preparation</a:t>
              </a:r>
            </a:p>
          </p:txBody>
        </p:sp>
        <p:grpSp>
          <p:nvGrpSpPr>
            <p:cNvPr id="7" name="Group 6">
              <a:extLst>
                <a:ext uri="{FF2B5EF4-FFF2-40B4-BE49-F238E27FC236}">
                  <a16:creationId xmlns:a16="http://schemas.microsoft.com/office/drawing/2014/main" id="{90E39559-9421-49A1-216B-C53CD082B53F}"/>
                </a:ext>
              </a:extLst>
            </p:cNvPr>
            <p:cNvGrpSpPr/>
            <p:nvPr/>
          </p:nvGrpSpPr>
          <p:grpSpPr>
            <a:xfrm>
              <a:off x="536646" y="1819432"/>
              <a:ext cx="2427083" cy="1374154"/>
              <a:chOff x="127754" y="2453507"/>
              <a:chExt cx="2804059" cy="1662186"/>
            </a:xfrm>
          </p:grpSpPr>
          <p:sp>
            <p:nvSpPr>
              <p:cNvPr id="24" name="Rectangle 23"/>
              <p:cNvSpPr/>
              <p:nvPr/>
            </p:nvSpPr>
            <p:spPr>
              <a:xfrm>
                <a:off x="178288" y="3402721"/>
                <a:ext cx="249959" cy="712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p:cNvSpPr/>
              <p:nvPr/>
            </p:nvSpPr>
            <p:spPr>
              <a:xfrm rot="5400000">
                <a:off x="2448777" y="3044781"/>
                <a:ext cx="118240" cy="1585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9" name="Rectangle 28"/>
              <p:cNvSpPr/>
              <p:nvPr/>
            </p:nvSpPr>
            <p:spPr>
              <a:xfrm>
                <a:off x="1312966" y="2737799"/>
                <a:ext cx="743784" cy="24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85" name="Picture 84">
                <a:extLst>
                  <a:ext uri="{FF2B5EF4-FFF2-40B4-BE49-F238E27FC236}">
                    <a16:creationId xmlns:a16="http://schemas.microsoft.com/office/drawing/2014/main" id="{FD891208-623B-48E0-B944-3E6ECA55D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54" y="2453507"/>
                <a:ext cx="2011289" cy="1630411"/>
              </a:xfrm>
              <a:prstGeom prst="rect">
                <a:avLst/>
              </a:prstGeom>
            </p:spPr>
          </p:pic>
          <p:pic>
            <p:nvPicPr>
              <p:cNvPr id="86" name="Picture 85">
                <a:extLst>
                  <a:ext uri="{FF2B5EF4-FFF2-40B4-BE49-F238E27FC236}">
                    <a16:creationId xmlns:a16="http://schemas.microsoft.com/office/drawing/2014/main" id="{25C33BF4-BEF0-4738-A7C2-EFE8CC9AC0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8977" y="3584077"/>
                <a:ext cx="802836" cy="498590"/>
              </a:xfrm>
              <a:prstGeom prst="rect">
                <a:avLst/>
              </a:prstGeom>
            </p:spPr>
          </p:pic>
        </p:grpSp>
        <p:pic>
          <p:nvPicPr>
            <p:cNvPr id="6" name="image2.png">
              <a:extLst>
                <a:ext uri="{FF2B5EF4-FFF2-40B4-BE49-F238E27FC236}">
                  <a16:creationId xmlns:a16="http://schemas.microsoft.com/office/drawing/2014/main" id="{D309339A-C363-820A-C92A-C7E259E010EF}"/>
                </a:ext>
              </a:extLst>
            </p:cNvPr>
            <p:cNvPicPr/>
            <p:nvPr/>
          </p:nvPicPr>
          <p:blipFill>
            <a:blip r:embed="rId7"/>
            <a:srcRect t="7578"/>
            <a:stretch>
              <a:fillRect/>
            </a:stretch>
          </p:blipFill>
          <p:spPr>
            <a:xfrm>
              <a:off x="470708" y="3212520"/>
              <a:ext cx="1950689" cy="1122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19" name="Group 18">
            <a:extLst>
              <a:ext uri="{FF2B5EF4-FFF2-40B4-BE49-F238E27FC236}">
                <a16:creationId xmlns:a16="http://schemas.microsoft.com/office/drawing/2014/main" id="{771B0236-FA5A-6C3D-D610-3DD58B123E37}"/>
              </a:ext>
            </a:extLst>
          </p:cNvPr>
          <p:cNvGrpSpPr/>
          <p:nvPr/>
        </p:nvGrpSpPr>
        <p:grpSpPr>
          <a:xfrm>
            <a:off x="3073040" y="1133097"/>
            <a:ext cx="3042855" cy="3871490"/>
            <a:chOff x="3073040" y="1133097"/>
            <a:chExt cx="3042855" cy="3871490"/>
          </a:xfrm>
        </p:grpSpPr>
        <p:grpSp>
          <p:nvGrpSpPr>
            <p:cNvPr id="15" name="Group 14">
              <a:extLst>
                <a:ext uri="{FF2B5EF4-FFF2-40B4-BE49-F238E27FC236}">
                  <a16:creationId xmlns:a16="http://schemas.microsoft.com/office/drawing/2014/main" id="{3F8932D5-61E4-4D5A-9463-3FD4EE25BD63}"/>
                </a:ext>
              </a:extLst>
            </p:cNvPr>
            <p:cNvGrpSpPr/>
            <p:nvPr/>
          </p:nvGrpSpPr>
          <p:grpSpPr>
            <a:xfrm>
              <a:off x="3073040" y="1133097"/>
              <a:ext cx="3042855" cy="3871490"/>
              <a:chOff x="4064598" y="1510795"/>
              <a:chExt cx="4057140" cy="5161986"/>
            </a:xfrm>
          </p:grpSpPr>
          <p:sp>
            <p:nvSpPr>
              <p:cNvPr id="91" name="CuadroTexto 28">
                <a:extLst>
                  <a:ext uri="{FF2B5EF4-FFF2-40B4-BE49-F238E27FC236}">
                    <a16:creationId xmlns:a16="http://schemas.microsoft.com/office/drawing/2014/main" id="{014F0616-9995-4A53-B943-ECF5F7BB6F34}"/>
                  </a:ext>
                </a:extLst>
              </p:cNvPr>
              <p:cNvSpPr txBox="1"/>
              <p:nvPr/>
            </p:nvSpPr>
            <p:spPr>
              <a:xfrm>
                <a:off x="4064598" y="1510795"/>
                <a:ext cx="4015227" cy="861775"/>
              </a:xfrm>
              <a:prstGeom prst="rect">
                <a:avLst/>
              </a:prstGeom>
              <a:solidFill>
                <a:srgbClr val="003C72"/>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NEUROBIOLOGY – </a:t>
                </a:r>
              </a:p>
              <a:p>
                <a:pPr algn="ctr"/>
                <a:r>
                  <a:rPr lang="en-US" dirty="0">
                    <a:solidFill>
                      <a:schemeClr val="bg1"/>
                    </a:solidFill>
                    <a:latin typeface="Calibri" panose="020F0502020204030204" pitchFamily="34" charset="0"/>
                    <a:cs typeface="Calibri" panose="020F0502020204030204" pitchFamily="34" charset="0"/>
                  </a:rPr>
                  <a:t>GLUTAMATE</a:t>
                </a:r>
                <a:endParaRPr lang="en-US" dirty="0">
                  <a:solidFill>
                    <a:srgbClr val="FF0000"/>
                  </a:solidFill>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42A34D8F-277F-4F4E-B536-8F98E0CE95AA}"/>
                  </a:ext>
                </a:extLst>
              </p:cNvPr>
              <p:cNvSpPr txBox="1"/>
              <p:nvPr/>
            </p:nvSpPr>
            <p:spPr>
              <a:xfrm>
                <a:off x="5008223" y="5721229"/>
                <a:ext cx="3113515" cy="943848"/>
              </a:xfrm>
              <a:prstGeom prst="rect">
                <a:avLst/>
              </a:prstGeom>
              <a:noFill/>
            </p:spPr>
            <p:txBody>
              <a:bodyPr wrap="square" rtlCol="0">
                <a:spAutoFit/>
              </a:bodyPr>
              <a:lstStyle/>
              <a:p>
                <a:pPr algn="r"/>
                <a:r>
                  <a:rPr lang="en-US" sz="1000" dirty="0">
                    <a:latin typeface="Calibri" panose="020F0502020204030204" pitchFamily="34" charset="0"/>
                    <a:cs typeface="Calibri" panose="020F0502020204030204" pitchFamily="34" charset="0"/>
                  </a:rPr>
                  <a:t>Dauvermann et al. 2014; 2017</a:t>
                </a:r>
              </a:p>
              <a:p>
                <a:pPr algn="r"/>
                <a:r>
                  <a:rPr lang="en-US" sz="1000" dirty="0">
                    <a:latin typeface="Calibri" panose="020F0502020204030204" pitchFamily="34" charset="0"/>
                    <a:cs typeface="Calibri" panose="020F0502020204030204" pitchFamily="34" charset="0"/>
                  </a:rPr>
                  <a:t>Corcoran, .., Dauvermann, 2020</a:t>
                </a:r>
              </a:p>
              <a:p>
                <a:pPr algn="r"/>
                <a:r>
                  <a:rPr lang="en-US" sz="1000" dirty="0">
                    <a:latin typeface="Calibri" panose="020F0502020204030204" pitchFamily="34" charset="0"/>
                    <a:cs typeface="Calibri" panose="020F0502020204030204" pitchFamily="34" charset="0"/>
                  </a:rPr>
                  <a:t>Siegel-Ramsay, .., Dauvermann, 2021</a:t>
                </a:r>
              </a:p>
              <a:p>
                <a:pPr algn="r"/>
                <a:r>
                  <a:rPr lang="en-US" sz="1000" dirty="0">
                    <a:latin typeface="Calibri" panose="020F0502020204030204" pitchFamily="34" charset="0"/>
                    <a:cs typeface="Calibri" panose="020F0502020204030204" pitchFamily="34" charset="0"/>
                  </a:rPr>
                  <a:t>Bonsall, .., Dauvermann, </a:t>
                </a:r>
                <a:r>
                  <a:rPr lang="en-US" sz="1000" i="1" dirty="0">
                    <a:latin typeface="Calibri" panose="020F0502020204030204" pitchFamily="34" charset="0"/>
                    <a:cs typeface="Calibri" panose="020F0502020204030204" pitchFamily="34" charset="0"/>
                  </a:rPr>
                  <a:t>In Preparation</a:t>
                </a:r>
                <a:endParaRPr lang="en-GB" sz="1000" i="1" dirty="0">
                  <a:latin typeface="Calibri" panose="020F0502020204030204" pitchFamily="34" charset="0"/>
                  <a:cs typeface="Calibri" panose="020F0502020204030204" pitchFamily="34" charset="0"/>
                </a:endParaRPr>
              </a:p>
            </p:txBody>
          </p:sp>
          <p:sp>
            <p:nvSpPr>
              <p:cNvPr id="47" name="Rectángulo 6">
                <a:extLst>
                  <a:ext uri="{FF2B5EF4-FFF2-40B4-BE49-F238E27FC236}">
                    <a16:creationId xmlns:a16="http://schemas.microsoft.com/office/drawing/2014/main" id="{A98BF685-BE34-4368-928E-C0C39C3A2505}"/>
                  </a:ext>
                </a:extLst>
              </p:cNvPr>
              <p:cNvSpPr/>
              <p:nvPr/>
            </p:nvSpPr>
            <p:spPr>
              <a:xfrm>
                <a:off x="4083741" y="2394010"/>
                <a:ext cx="3993497" cy="4278771"/>
              </a:xfrm>
              <a:prstGeom prst="rect">
                <a:avLst/>
              </a:prstGeom>
              <a:no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grpSp>
        <p:pic>
          <p:nvPicPr>
            <p:cNvPr id="9" name="Picture 8">
              <a:extLst>
                <a:ext uri="{FF2B5EF4-FFF2-40B4-BE49-F238E27FC236}">
                  <a16:creationId xmlns:a16="http://schemas.microsoft.com/office/drawing/2014/main" id="{C9B34B0C-CDA6-DEDA-4FBD-1FFC49070453}"/>
                </a:ext>
              </a:extLst>
            </p:cNvPr>
            <p:cNvPicPr>
              <a:picLocks noChangeAspect="1"/>
            </p:cNvPicPr>
            <p:nvPr/>
          </p:nvPicPr>
          <p:blipFill>
            <a:blip r:embed="rId8"/>
            <a:stretch>
              <a:fillRect/>
            </a:stretch>
          </p:blipFill>
          <p:spPr>
            <a:xfrm>
              <a:off x="3923121" y="1808934"/>
              <a:ext cx="1297758" cy="1368879"/>
            </a:xfrm>
            <a:prstGeom prst="rect">
              <a:avLst/>
            </a:prstGeom>
          </p:spPr>
        </p:pic>
        <p:graphicFrame>
          <p:nvGraphicFramePr>
            <p:cNvPr id="10" name="Object 9">
              <a:extLst>
                <a:ext uri="{FF2B5EF4-FFF2-40B4-BE49-F238E27FC236}">
                  <a16:creationId xmlns:a16="http://schemas.microsoft.com/office/drawing/2014/main" id="{EE327FC6-13AE-CC20-6FAC-0E2910C1A83B}"/>
                </a:ext>
              </a:extLst>
            </p:cNvPr>
            <p:cNvGraphicFramePr>
              <a:graphicFrameLocks noChangeAspect="1"/>
            </p:cNvGraphicFramePr>
            <p:nvPr>
              <p:extLst>
                <p:ext uri="{D42A27DB-BD31-4B8C-83A1-F6EECF244321}">
                  <p14:modId xmlns:p14="http://schemas.microsoft.com/office/powerpoint/2010/main" val="627831349"/>
                </p:ext>
              </p:extLst>
            </p:nvPr>
          </p:nvGraphicFramePr>
          <p:xfrm>
            <a:off x="3469077" y="3112177"/>
            <a:ext cx="2048932" cy="1259773"/>
          </p:xfrm>
          <a:graphic>
            <a:graphicData uri="http://schemas.openxmlformats.org/presentationml/2006/ole">
              <mc:AlternateContent xmlns:mc="http://schemas.openxmlformats.org/markup-compatibility/2006">
                <mc:Choice xmlns:v="urn:schemas-microsoft-com:vml" Requires="v">
                  <p:oleObj name="Bitmap Image" r:id="rId9" imgW="6219720" imgH="4305240" progId="Paint.Picture">
                    <p:embed/>
                  </p:oleObj>
                </mc:Choice>
                <mc:Fallback>
                  <p:oleObj name="Bitmap Image" r:id="rId9" imgW="6219720" imgH="4305240" progId="Paint.Picture">
                    <p:embed/>
                    <p:pic>
                      <p:nvPicPr>
                        <p:cNvPr id="10" name="Object 9">
                          <a:extLst>
                            <a:ext uri="{FF2B5EF4-FFF2-40B4-BE49-F238E27FC236}">
                              <a16:creationId xmlns:a16="http://schemas.microsoft.com/office/drawing/2014/main" id="{EE327FC6-13AE-CC20-6FAC-0E2910C1A83B}"/>
                            </a:ext>
                          </a:extLst>
                        </p:cNvPr>
                        <p:cNvPicPr/>
                        <p:nvPr/>
                      </p:nvPicPr>
                      <p:blipFill>
                        <a:blip r:embed="rId10"/>
                        <a:stretch>
                          <a:fillRect/>
                        </a:stretch>
                      </p:blipFill>
                      <p:spPr>
                        <a:xfrm>
                          <a:off x="3469077" y="3112177"/>
                          <a:ext cx="2048932" cy="1259773"/>
                        </a:xfrm>
                        <a:prstGeom prst="rect">
                          <a:avLst/>
                        </a:prstGeom>
                      </p:spPr>
                    </p:pic>
                  </p:oleObj>
                </mc:Fallback>
              </mc:AlternateContent>
            </a:graphicData>
          </a:graphic>
        </p:graphicFrame>
      </p:grpSp>
    </p:spTree>
    <p:extLst>
      <p:ext uri="{BB962C8B-B14F-4D97-AF65-F5344CB8AC3E}">
        <p14:creationId xmlns:p14="http://schemas.microsoft.com/office/powerpoint/2010/main" val="22906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7494"/>
            <a:ext cx="7053542" cy="1050398"/>
          </a:xfrm>
        </p:spPr>
        <p:txBody>
          <a:bodyPr>
            <a:normAutofit/>
          </a:bodyPr>
          <a:lstStyle/>
          <a:p>
            <a:r>
              <a:rPr lang="en-US" sz="3400" dirty="0">
                <a:latin typeface="+mn-lt"/>
              </a:rPr>
              <a:t>Functional connectivity approaches</a:t>
            </a:r>
            <a:endParaRPr lang="en-IE" sz="3400" dirty="0">
              <a:latin typeface="+mn-lt"/>
            </a:endParaRPr>
          </a:p>
        </p:txBody>
      </p:sp>
      <p:sp>
        <p:nvSpPr>
          <p:cNvPr id="3" name="Content Placeholder 2"/>
          <p:cNvSpPr>
            <a:spLocks noGrp="1"/>
          </p:cNvSpPr>
          <p:nvPr>
            <p:ph idx="1"/>
          </p:nvPr>
        </p:nvSpPr>
        <p:spPr>
          <a:xfrm>
            <a:off x="424950" y="1411602"/>
            <a:ext cx="8271790" cy="3146611"/>
          </a:xfrm>
        </p:spPr>
        <p:txBody>
          <a:bodyPr>
            <a:normAutofit/>
          </a:bodyPr>
          <a:lstStyle/>
          <a:p>
            <a:pPr marL="182563" lvl="1" indent="-182563"/>
            <a:r>
              <a:rPr lang="en-US" sz="2200" dirty="0"/>
              <a:t>Model-dependent method - </a:t>
            </a:r>
            <a:r>
              <a:rPr lang="en-US" sz="2200" i="1" dirty="0"/>
              <a:t>A priori</a:t>
            </a:r>
            <a:r>
              <a:rPr lang="en-US" sz="2200" dirty="0"/>
              <a:t> or hypothesis-driven from previous literature</a:t>
            </a:r>
          </a:p>
          <a:p>
            <a:pPr marL="182563" lvl="1" indent="-182563"/>
            <a:r>
              <a:rPr lang="en-US" sz="2200" dirty="0"/>
              <a:t>Model-free method – Data-driven method</a:t>
            </a:r>
          </a:p>
          <a:p>
            <a:endParaRPr lang="en-US" sz="2200" dirty="0"/>
          </a:p>
          <a:p>
            <a:pPr marL="179388" indent="-179388"/>
            <a:r>
              <a:rPr lang="en-US" sz="2200" dirty="0"/>
              <a:t>Seed-based functional connectivity analysis</a:t>
            </a:r>
          </a:p>
          <a:p>
            <a:pPr marL="179388" indent="-179388">
              <a:buFont typeface="Arial" panose="020B0604020202020204" pitchFamily="34" charset="0"/>
              <a:buChar char="•"/>
            </a:pPr>
            <a:r>
              <a:rPr lang="en-US" sz="2200" dirty="0"/>
              <a:t>Coherence analysis (EEG)</a:t>
            </a:r>
          </a:p>
          <a:p>
            <a:pPr marL="179388" indent="-179388">
              <a:buFont typeface="Arial" panose="020B0604020202020204" pitchFamily="34" charset="0"/>
              <a:buChar char="•"/>
            </a:pPr>
            <a:r>
              <a:rPr lang="en-US" sz="2200" dirty="0"/>
              <a:t>Eigen-composition (i.e., Principal Component Analysis)</a:t>
            </a:r>
          </a:p>
          <a:p>
            <a:pPr marL="179388" indent="-179388">
              <a:buFont typeface="Arial" panose="020B0604020202020204" pitchFamily="34" charset="0"/>
              <a:buChar char="•"/>
            </a:pPr>
            <a:r>
              <a:rPr lang="en-US" sz="2200" dirty="0"/>
              <a:t>Independent Component Analysis</a:t>
            </a:r>
          </a:p>
          <a:p>
            <a:pPr marL="0" indent="0">
              <a:buNone/>
            </a:pPr>
            <a:endParaRPr lang="en-US" sz="2100" dirty="0"/>
          </a:p>
        </p:txBody>
      </p:sp>
    </p:spTree>
    <p:extLst>
      <p:ext uri="{BB962C8B-B14F-4D97-AF65-F5344CB8AC3E}">
        <p14:creationId xmlns:p14="http://schemas.microsoft.com/office/powerpoint/2010/main" val="159100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6">
            <a:extLst>
              <a:ext uri="{FF2B5EF4-FFF2-40B4-BE49-F238E27FC236}">
                <a16:creationId xmlns:a16="http://schemas.microsoft.com/office/drawing/2014/main" id="{61425ED0-5240-46EF-9373-50D03354509E}"/>
              </a:ext>
            </a:extLst>
          </p:cNvPr>
          <p:cNvSpPr/>
          <p:nvPr/>
        </p:nvSpPr>
        <p:spPr>
          <a:xfrm>
            <a:off x="102300" y="1001486"/>
            <a:ext cx="4469700" cy="4024449"/>
          </a:xfrm>
          <a:prstGeom prst="rect">
            <a:avLst/>
          </a:prstGeom>
          <a:solidFill>
            <a:schemeClr val="bg1"/>
          </a:solid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grpSp>
        <p:nvGrpSpPr>
          <p:cNvPr id="3" name="Group 2">
            <a:extLst>
              <a:ext uri="{FF2B5EF4-FFF2-40B4-BE49-F238E27FC236}">
                <a16:creationId xmlns:a16="http://schemas.microsoft.com/office/drawing/2014/main" id="{A8527259-4586-4B82-B572-A6402F23ABA2}"/>
              </a:ext>
            </a:extLst>
          </p:cNvPr>
          <p:cNvGrpSpPr/>
          <p:nvPr/>
        </p:nvGrpSpPr>
        <p:grpSpPr>
          <a:xfrm>
            <a:off x="4592261" y="1001485"/>
            <a:ext cx="4469700" cy="4024448"/>
            <a:chOff x="6123015" y="1335314"/>
            <a:chExt cx="5959600" cy="5030272"/>
          </a:xfrm>
        </p:grpSpPr>
        <p:sp>
          <p:nvSpPr>
            <p:cNvPr id="34" name="Rectángulo 6">
              <a:extLst>
                <a:ext uri="{FF2B5EF4-FFF2-40B4-BE49-F238E27FC236}">
                  <a16:creationId xmlns:a16="http://schemas.microsoft.com/office/drawing/2014/main" id="{FAA30665-E330-48A6-84E1-754D650C1E4D}"/>
                </a:ext>
              </a:extLst>
            </p:cNvPr>
            <p:cNvSpPr/>
            <p:nvPr/>
          </p:nvSpPr>
          <p:spPr>
            <a:xfrm>
              <a:off x="6123015" y="1335314"/>
              <a:ext cx="5959600" cy="5030272"/>
            </a:xfrm>
            <a:prstGeom prst="rect">
              <a:avLst/>
            </a:prstGeom>
            <a:solidFill>
              <a:schemeClr val="bg1"/>
            </a:solidFill>
            <a:ln w="19050">
              <a:solidFill>
                <a:srgbClr val="00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dirty="0"/>
            </a:p>
          </p:txBody>
        </p:sp>
        <p:pic>
          <p:nvPicPr>
            <p:cNvPr id="6" name="Picture 5" descr="Diagram&#10;&#10;Description automatically generated">
              <a:extLst>
                <a:ext uri="{FF2B5EF4-FFF2-40B4-BE49-F238E27FC236}">
                  <a16:creationId xmlns:a16="http://schemas.microsoft.com/office/drawing/2014/main" id="{0573DE5B-4627-4E9E-9EFE-56B392025254}"/>
                </a:ext>
              </a:extLst>
            </p:cNvPr>
            <p:cNvPicPr>
              <a:picLocks noChangeAspect="1"/>
            </p:cNvPicPr>
            <p:nvPr/>
          </p:nvPicPr>
          <p:blipFill>
            <a:blip r:embed="rId3"/>
            <a:stretch>
              <a:fillRect/>
            </a:stretch>
          </p:blipFill>
          <p:spPr>
            <a:xfrm>
              <a:off x="6171236" y="2258049"/>
              <a:ext cx="5884364" cy="3184801"/>
            </a:xfrm>
            <a:prstGeom prst="rect">
              <a:avLst/>
            </a:prstGeom>
          </p:spPr>
        </p:pic>
      </p:grpSp>
      <p:sp>
        <p:nvSpPr>
          <p:cNvPr id="35" name="CuadroTexto 28">
            <a:extLst>
              <a:ext uri="{FF2B5EF4-FFF2-40B4-BE49-F238E27FC236}">
                <a16:creationId xmlns:a16="http://schemas.microsoft.com/office/drawing/2014/main" id="{512DE8B5-A1AF-4492-9A39-64C54B5DE09A}"/>
              </a:ext>
            </a:extLst>
          </p:cNvPr>
          <p:cNvSpPr txBox="1"/>
          <p:nvPr/>
        </p:nvSpPr>
        <p:spPr>
          <a:xfrm>
            <a:off x="606514" y="774914"/>
            <a:ext cx="7796462" cy="369332"/>
          </a:xfrm>
          <a:prstGeom prst="rect">
            <a:avLst/>
          </a:prstGeom>
          <a:solidFill>
            <a:srgbClr val="003C72"/>
          </a:solid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CHILDHOOD ADVERSITY AND RESTING-STATE FUNCTIONAL CONNECTIVITY</a:t>
            </a:r>
          </a:p>
        </p:txBody>
      </p:sp>
      <p:pic>
        <p:nvPicPr>
          <p:cNvPr id="11" name="Picture 10" descr="Chart, scatter chart&#10;&#10;Description automatically generated">
            <a:extLst>
              <a:ext uri="{FF2B5EF4-FFF2-40B4-BE49-F238E27FC236}">
                <a16:creationId xmlns:a16="http://schemas.microsoft.com/office/drawing/2014/main" id="{1DE035F4-90F2-4C88-9613-FD27E41524BF}"/>
              </a:ext>
            </a:extLst>
          </p:cNvPr>
          <p:cNvPicPr>
            <a:picLocks noChangeAspect="1"/>
          </p:cNvPicPr>
          <p:nvPr/>
        </p:nvPicPr>
        <p:blipFill>
          <a:blip r:embed="rId4"/>
          <a:stretch>
            <a:fillRect/>
          </a:stretch>
        </p:blipFill>
        <p:spPr>
          <a:xfrm>
            <a:off x="118826" y="1129425"/>
            <a:ext cx="4444654" cy="3390245"/>
          </a:xfrm>
          <a:prstGeom prst="rect">
            <a:avLst/>
          </a:prstGeom>
        </p:spPr>
      </p:pic>
      <p:sp>
        <p:nvSpPr>
          <p:cNvPr id="13" name="TextBox 12"/>
          <p:cNvSpPr txBox="1"/>
          <p:nvPr/>
        </p:nvSpPr>
        <p:spPr>
          <a:xfrm>
            <a:off x="7467832" y="4774398"/>
            <a:ext cx="1594130" cy="253916"/>
          </a:xfrm>
          <a:prstGeom prst="rect">
            <a:avLst/>
          </a:prstGeom>
          <a:noFill/>
        </p:spPr>
        <p:txBody>
          <a:bodyPr wrap="square" rtlCol="0">
            <a:spAutoFit/>
          </a:bodyPr>
          <a:lstStyle/>
          <a:p>
            <a:pPr algn="r"/>
            <a:r>
              <a:rPr lang="en-US" sz="1050" dirty="0">
                <a:latin typeface="Calibri" panose="020F0502020204030204" pitchFamily="34" charset="0"/>
                <a:cs typeface="Arial" panose="020B0604020202020204" pitchFamily="34" charset="0"/>
              </a:rPr>
              <a:t>Dauvermann et al. 2021</a:t>
            </a:r>
          </a:p>
        </p:txBody>
      </p:sp>
    </p:spTree>
    <p:extLst>
      <p:ext uri="{BB962C8B-B14F-4D97-AF65-F5344CB8AC3E}">
        <p14:creationId xmlns:p14="http://schemas.microsoft.com/office/powerpoint/2010/main" val="355586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EE4E-FA18-46F8-ACC1-0378AF32DCF7}"/>
              </a:ext>
            </a:extLst>
          </p:cNvPr>
          <p:cNvSpPr>
            <a:spLocks noGrp="1"/>
          </p:cNvSpPr>
          <p:nvPr>
            <p:ph type="title"/>
          </p:nvPr>
        </p:nvSpPr>
        <p:spPr>
          <a:xfrm>
            <a:off x="628650" y="-6598"/>
            <a:ext cx="7886700" cy="994172"/>
          </a:xfrm>
        </p:spPr>
        <p:txBody>
          <a:bodyPr>
            <a:normAutofit/>
          </a:bodyPr>
          <a:lstStyle/>
          <a:p>
            <a:r>
              <a:rPr lang="en-GB" sz="3400" dirty="0"/>
              <a:t>Functional connectivity (spatial maps) - EEG</a:t>
            </a:r>
          </a:p>
        </p:txBody>
      </p:sp>
      <p:pic>
        <p:nvPicPr>
          <p:cNvPr id="6" name="Picture 5" descr="Diagram, schematic&#10;&#10;Description automatically generated">
            <a:extLst>
              <a:ext uri="{FF2B5EF4-FFF2-40B4-BE49-F238E27FC236}">
                <a16:creationId xmlns:a16="http://schemas.microsoft.com/office/drawing/2014/main" id="{58701E7B-F4B2-4288-8674-E385E0539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727534"/>
            <a:ext cx="8136904" cy="3764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F514FB2F-AFA4-4CF6-9B6E-4937C170F296}"/>
              </a:ext>
            </a:extLst>
          </p:cNvPr>
          <p:cNvSpPr txBox="1"/>
          <p:nvPr/>
        </p:nvSpPr>
        <p:spPr>
          <a:xfrm>
            <a:off x="7070516" y="4830365"/>
            <a:ext cx="2051720" cy="246221"/>
          </a:xfrm>
          <a:prstGeom prst="rect">
            <a:avLst/>
          </a:prstGeom>
          <a:noFill/>
        </p:spPr>
        <p:txBody>
          <a:bodyPr wrap="square" rtlCol="0">
            <a:spAutoFit/>
          </a:bodyPr>
          <a:lstStyle/>
          <a:p>
            <a:pPr algn="r"/>
            <a:r>
              <a:rPr lang="en-GB" sz="1000" dirty="0"/>
              <a:t>Fu et al. 2021</a:t>
            </a:r>
          </a:p>
        </p:txBody>
      </p:sp>
      <p:sp>
        <p:nvSpPr>
          <p:cNvPr id="3" name="TextBox 2">
            <a:extLst>
              <a:ext uri="{FF2B5EF4-FFF2-40B4-BE49-F238E27FC236}">
                <a16:creationId xmlns:a16="http://schemas.microsoft.com/office/drawing/2014/main" id="{C47B99B8-6412-4F5B-BE63-0C04148248BC}"/>
              </a:ext>
            </a:extLst>
          </p:cNvPr>
          <p:cNvSpPr txBox="1"/>
          <p:nvPr/>
        </p:nvSpPr>
        <p:spPr>
          <a:xfrm>
            <a:off x="467544" y="4491811"/>
            <a:ext cx="8208912" cy="646331"/>
          </a:xfrm>
          <a:prstGeom prst="rect">
            <a:avLst/>
          </a:prstGeom>
          <a:noFill/>
        </p:spPr>
        <p:txBody>
          <a:bodyPr wrap="square" rtlCol="0">
            <a:spAutoFit/>
          </a:bodyPr>
          <a:lstStyle/>
          <a:p>
            <a:r>
              <a:rPr lang="en-GB" b="0" i="0" dirty="0">
                <a:solidFill>
                  <a:srgbClr val="282828"/>
                </a:solidFill>
                <a:effectLst/>
              </a:rPr>
              <a:t>Whole-Brain Functional Network Connectivity Abnormalities in Affective and Non-Affective Early Phase Psychosis</a:t>
            </a:r>
          </a:p>
        </p:txBody>
      </p:sp>
    </p:spTree>
    <p:extLst>
      <p:ext uri="{BB962C8B-B14F-4D97-AF65-F5344CB8AC3E}">
        <p14:creationId xmlns:p14="http://schemas.microsoft.com/office/powerpoint/2010/main" val="577771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3D76A-CD61-E865-66D4-C60C235B7394}"/>
              </a:ext>
            </a:extLst>
          </p:cNvPr>
          <p:cNvSpPr>
            <a:spLocks noGrp="1"/>
          </p:cNvSpPr>
          <p:nvPr>
            <p:ph type="title"/>
          </p:nvPr>
        </p:nvSpPr>
        <p:spPr>
          <a:xfrm>
            <a:off x="3059832" y="339502"/>
            <a:ext cx="5832648" cy="4602162"/>
          </a:xfrm>
        </p:spPr>
        <p:txBody>
          <a:bodyPr>
            <a:noAutofit/>
          </a:bodyPr>
          <a:lstStyle/>
          <a:p>
            <a:r>
              <a:rPr lang="en-GB" sz="2200" b="1" i="0" dirty="0">
                <a:solidFill>
                  <a:srgbClr val="282828"/>
                </a:solidFill>
                <a:effectLst/>
              </a:rPr>
              <a:t>Spatial maps of the identified intrinsic connectivity networks (ICN) and spatial functional </a:t>
            </a:r>
            <a:r>
              <a:rPr lang="en-GB" sz="2200" b="1" dirty="0">
                <a:solidFill>
                  <a:srgbClr val="282828"/>
                </a:solidFill>
              </a:rPr>
              <a:t>network connectivity</a:t>
            </a:r>
            <a:br>
              <a:rPr lang="en-GB" sz="2200" b="1" dirty="0">
                <a:solidFill>
                  <a:srgbClr val="282828"/>
                </a:solidFill>
              </a:rPr>
            </a:br>
            <a:br>
              <a:rPr lang="en-GB" sz="2200" dirty="0">
                <a:solidFill>
                  <a:srgbClr val="282828"/>
                </a:solidFill>
              </a:rPr>
            </a:br>
            <a:r>
              <a:rPr lang="en-GB" sz="2200" i="0" dirty="0">
                <a:solidFill>
                  <a:srgbClr val="282828"/>
                </a:solidFill>
                <a:effectLst/>
              </a:rPr>
              <a:t>53 ICNs were identified and sorted into seven resting-state functional domains. Each colour represents a single intrinsic connectivity network</a:t>
            </a:r>
            <a:endParaRPr lang="en-GB" sz="2200" dirty="0"/>
          </a:p>
        </p:txBody>
      </p:sp>
      <p:pic>
        <p:nvPicPr>
          <p:cNvPr id="5" name="Content Placeholder 4" descr="A group of images of the brain&#10;&#10;Description automatically generated">
            <a:extLst>
              <a:ext uri="{FF2B5EF4-FFF2-40B4-BE49-F238E27FC236}">
                <a16:creationId xmlns:a16="http://schemas.microsoft.com/office/drawing/2014/main" id="{96073E69-7C98-DF3B-70AA-19CC9DDA9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512" y="311610"/>
            <a:ext cx="1834260" cy="4518755"/>
          </a:xfrm>
        </p:spPr>
      </p:pic>
      <p:sp>
        <p:nvSpPr>
          <p:cNvPr id="6" name="Rectangle 5">
            <a:extLst>
              <a:ext uri="{FF2B5EF4-FFF2-40B4-BE49-F238E27FC236}">
                <a16:creationId xmlns:a16="http://schemas.microsoft.com/office/drawing/2014/main" id="{9DA98E32-0D3A-5942-92D6-DC9F5351CE62}"/>
              </a:ext>
            </a:extLst>
          </p:cNvPr>
          <p:cNvSpPr/>
          <p:nvPr/>
        </p:nvSpPr>
        <p:spPr>
          <a:xfrm>
            <a:off x="2339752" y="0"/>
            <a:ext cx="360040" cy="339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F40CD1B-F631-820E-A569-AD54D334C607}"/>
              </a:ext>
            </a:extLst>
          </p:cNvPr>
          <p:cNvSpPr txBox="1"/>
          <p:nvPr/>
        </p:nvSpPr>
        <p:spPr>
          <a:xfrm>
            <a:off x="7070516" y="4830365"/>
            <a:ext cx="2051720" cy="246221"/>
          </a:xfrm>
          <a:prstGeom prst="rect">
            <a:avLst/>
          </a:prstGeom>
          <a:noFill/>
        </p:spPr>
        <p:txBody>
          <a:bodyPr wrap="square" rtlCol="0">
            <a:spAutoFit/>
          </a:bodyPr>
          <a:lstStyle/>
          <a:p>
            <a:pPr algn="r"/>
            <a:r>
              <a:rPr lang="en-GB" sz="1000" dirty="0"/>
              <a:t>Fu et al. 2021</a:t>
            </a:r>
          </a:p>
        </p:txBody>
      </p:sp>
    </p:spTree>
    <p:extLst>
      <p:ext uri="{BB962C8B-B14F-4D97-AF65-F5344CB8AC3E}">
        <p14:creationId xmlns:p14="http://schemas.microsoft.com/office/powerpoint/2010/main" val="4282132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3D76A-CD61-E865-66D4-C60C235B7394}"/>
              </a:ext>
            </a:extLst>
          </p:cNvPr>
          <p:cNvSpPr>
            <a:spLocks noGrp="1"/>
          </p:cNvSpPr>
          <p:nvPr>
            <p:ph type="title"/>
          </p:nvPr>
        </p:nvSpPr>
        <p:spPr>
          <a:xfrm>
            <a:off x="4574589" y="-92546"/>
            <a:ext cx="4389899" cy="5141104"/>
          </a:xfrm>
        </p:spPr>
        <p:txBody>
          <a:bodyPr>
            <a:noAutofit/>
          </a:bodyPr>
          <a:lstStyle/>
          <a:p>
            <a:r>
              <a:rPr lang="en-GB" sz="2200" b="1" i="0" dirty="0">
                <a:solidFill>
                  <a:srgbClr val="282828"/>
                </a:solidFill>
                <a:effectLst/>
                <a:latin typeface="+mn-lt"/>
              </a:rPr>
              <a:t>Spatial maps of the identified intrinsic connectivity networks and spatial functional </a:t>
            </a:r>
            <a:r>
              <a:rPr lang="en-GB" sz="2200" b="1" dirty="0">
                <a:solidFill>
                  <a:srgbClr val="282828"/>
                </a:solidFill>
                <a:latin typeface="+mn-lt"/>
              </a:rPr>
              <a:t>network connectivity</a:t>
            </a:r>
            <a:br>
              <a:rPr lang="en-GB" sz="2200" b="1" dirty="0">
                <a:solidFill>
                  <a:srgbClr val="282828"/>
                </a:solidFill>
                <a:latin typeface="+mn-lt"/>
              </a:rPr>
            </a:br>
            <a:br>
              <a:rPr lang="en-GB" sz="2200" dirty="0">
                <a:solidFill>
                  <a:srgbClr val="282828"/>
                </a:solidFill>
                <a:latin typeface="+mn-lt"/>
              </a:rPr>
            </a:br>
            <a:r>
              <a:rPr lang="en-GB" sz="2200" i="0" dirty="0">
                <a:solidFill>
                  <a:srgbClr val="282828"/>
                </a:solidFill>
                <a:effectLst/>
                <a:latin typeface="+mn-lt"/>
              </a:rPr>
              <a:t>Averaged spatial functiona</a:t>
            </a:r>
            <a:r>
              <a:rPr lang="en-GB" sz="2200" dirty="0">
                <a:solidFill>
                  <a:srgbClr val="282828"/>
                </a:solidFill>
                <a:latin typeface="+mn-lt"/>
              </a:rPr>
              <a:t>l network connectivity </a:t>
            </a:r>
            <a:r>
              <a:rPr lang="en-GB" sz="2200" i="0" dirty="0">
                <a:solidFill>
                  <a:srgbClr val="282828"/>
                </a:solidFill>
                <a:effectLst/>
                <a:latin typeface="+mn-lt"/>
              </a:rPr>
              <a:t>matrix across participants</a:t>
            </a:r>
            <a:endParaRPr lang="en-GB" sz="2800" dirty="0"/>
          </a:p>
        </p:txBody>
      </p:sp>
      <p:sp>
        <p:nvSpPr>
          <p:cNvPr id="6" name="Rectangle 5">
            <a:extLst>
              <a:ext uri="{FF2B5EF4-FFF2-40B4-BE49-F238E27FC236}">
                <a16:creationId xmlns:a16="http://schemas.microsoft.com/office/drawing/2014/main" id="{9DA98E32-0D3A-5942-92D6-DC9F5351CE62}"/>
              </a:ext>
            </a:extLst>
          </p:cNvPr>
          <p:cNvSpPr/>
          <p:nvPr/>
        </p:nvSpPr>
        <p:spPr>
          <a:xfrm>
            <a:off x="2339752" y="0"/>
            <a:ext cx="360040" cy="339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Content Placeholder 7" descr="A colorful grid of squares&#10;&#10;Description automatically generated with medium confidence">
            <a:extLst>
              <a:ext uri="{FF2B5EF4-FFF2-40B4-BE49-F238E27FC236}">
                <a16:creationId xmlns:a16="http://schemas.microsoft.com/office/drawing/2014/main" id="{1E1ACD34-3999-3F04-770C-7AF9311E31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335902"/>
            <a:ext cx="4464496" cy="4727818"/>
          </a:xfrm>
        </p:spPr>
      </p:pic>
      <p:sp>
        <p:nvSpPr>
          <p:cNvPr id="9" name="TextBox 8">
            <a:extLst>
              <a:ext uri="{FF2B5EF4-FFF2-40B4-BE49-F238E27FC236}">
                <a16:creationId xmlns:a16="http://schemas.microsoft.com/office/drawing/2014/main" id="{A4CD0767-04C5-001C-370B-175282EBA66C}"/>
              </a:ext>
            </a:extLst>
          </p:cNvPr>
          <p:cNvSpPr txBox="1"/>
          <p:nvPr/>
        </p:nvSpPr>
        <p:spPr>
          <a:xfrm>
            <a:off x="7070516" y="4830365"/>
            <a:ext cx="2051720" cy="246221"/>
          </a:xfrm>
          <a:prstGeom prst="rect">
            <a:avLst/>
          </a:prstGeom>
          <a:noFill/>
        </p:spPr>
        <p:txBody>
          <a:bodyPr wrap="square" rtlCol="0">
            <a:spAutoFit/>
          </a:bodyPr>
          <a:lstStyle/>
          <a:p>
            <a:pPr algn="r"/>
            <a:r>
              <a:rPr lang="en-GB" sz="1000" dirty="0"/>
              <a:t>Fu et al. 2021</a:t>
            </a:r>
          </a:p>
        </p:txBody>
      </p:sp>
    </p:spTree>
    <p:extLst>
      <p:ext uri="{BB962C8B-B14F-4D97-AF65-F5344CB8AC3E}">
        <p14:creationId xmlns:p14="http://schemas.microsoft.com/office/powerpoint/2010/main" val="1214636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3D76A-CD61-E865-66D4-C60C235B7394}"/>
              </a:ext>
            </a:extLst>
          </p:cNvPr>
          <p:cNvSpPr>
            <a:spLocks noGrp="1"/>
          </p:cNvSpPr>
          <p:nvPr>
            <p:ph type="title"/>
          </p:nvPr>
        </p:nvSpPr>
        <p:spPr>
          <a:xfrm>
            <a:off x="4574589" y="-92546"/>
            <a:ext cx="4389899" cy="5141104"/>
          </a:xfrm>
        </p:spPr>
        <p:txBody>
          <a:bodyPr>
            <a:noAutofit/>
          </a:bodyPr>
          <a:lstStyle/>
          <a:p>
            <a:r>
              <a:rPr lang="en-GB" sz="2200" b="1" i="0" dirty="0">
                <a:solidFill>
                  <a:srgbClr val="282828"/>
                </a:solidFill>
                <a:effectLst/>
              </a:rPr>
              <a:t>Spatial maps of the identified intrinsic connectivity networks and spatial functional </a:t>
            </a:r>
            <a:r>
              <a:rPr lang="en-GB" sz="2200" b="1" dirty="0">
                <a:solidFill>
                  <a:srgbClr val="282828"/>
                </a:solidFill>
              </a:rPr>
              <a:t>network connectivity</a:t>
            </a:r>
            <a:br>
              <a:rPr lang="en-GB" sz="2200" b="1" dirty="0">
                <a:solidFill>
                  <a:srgbClr val="282828"/>
                </a:solidFill>
              </a:rPr>
            </a:br>
            <a:br>
              <a:rPr lang="en-GB" sz="2200" dirty="0">
                <a:solidFill>
                  <a:srgbClr val="282828"/>
                </a:solidFill>
              </a:rPr>
            </a:br>
            <a:r>
              <a:rPr lang="en-GB" sz="2200" i="0" dirty="0">
                <a:solidFill>
                  <a:srgbClr val="282828"/>
                </a:solidFill>
                <a:effectLst/>
              </a:rPr>
              <a:t>The functional connectivity profile of the averaged spatial functional network connectivity matrix.</a:t>
            </a:r>
            <a:endParaRPr lang="en-GB" sz="2200" dirty="0"/>
          </a:p>
        </p:txBody>
      </p:sp>
      <p:sp>
        <p:nvSpPr>
          <p:cNvPr id="6" name="Rectangle 5">
            <a:extLst>
              <a:ext uri="{FF2B5EF4-FFF2-40B4-BE49-F238E27FC236}">
                <a16:creationId xmlns:a16="http://schemas.microsoft.com/office/drawing/2014/main" id="{9DA98E32-0D3A-5942-92D6-DC9F5351CE62}"/>
              </a:ext>
            </a:extLst>
          </p:cNvPr>
          <p:cNvSpPr/>
          <p:nvPr/>
        </p:nvSpPr>
        <p:spPr>
          <a:xfrm>
            <a:off x="2339752" y="0"/>
            <a:ext cx="360040" cy="339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Content Placeholder 6" descr="A colorful lines connected to each other&#10;&#10;Description automatically generated">
            <a:extLst>
              <a:ext uri="{FF2B5EF4-FFF2-40B4-BE49-F238E27FC236}">
                <a16:creationId xmlns:a16="http://schemas.microsoft.com/office/drawing/2014/main" id="{201D79A8-CEA7-F359-E77B-02B8F0AEA4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303498"/>
            <a:ext cx="4215860" cy="4536504"/>
          </a:xfrm>
        </p:spPr>
      </p:pic>
      <p:sp>
        <p:nvSpPr>
          <p:cNvPr id="9" name="TextBox 8">
            <a:extLst>
              <a:ext uri="{FF2B5EF4-FFF2-40B4-BE49-F238E27FC236}">
                <a16:creationId xmlns:a16="http://schemas.microsoft.com/office/drawing/2014/main" id="{EEC0DC7B-C05F-6D3D-90AE-58FAFE497851}"/>
              </a:ext>
            </a:extLst>
          </p:cNvPr>
          <p:cNvSpPr txBox="1"/>
          <p:nvPr/>
        </p:nvSpPr>
        <p:spPr>
          <a:xfrm>
            <a:off x="7070516" y="4830365"/>
            <a:ext cx="2051720" cy="246221"/>
          </a:xfrm>
          <a:prstGeom prst="rect">
            <a:avLst/>
          </a:prstGeom>
          <a:noFill/>
        </p:spPr>
        <p:txBody>
          <a:bodyPr wrap="square" rtlCol="0">
            <a:spAutoFit/>
          </a:bodyPr>
          <a:lstStyle/>
          <a:p>
            <a:pPr algn="r"/>
            <a:r>
              <a:rPr lang="en-GB" sz="1000" dirty="0"/>
              <a:t>Fu et al. 2021</a:t>
            </a:r>
          </a:p>
        </p:txBody>
      </p:sp>
    </p:spTree>
    <p:extLst>
      <p:ext uri="{BB962C8B-B14F-4D97-AF65-F5344CB8AC3E}">
        <p14:creationId xmlns:p14="http://schemas.microsoft.com/office/powerpoint/2010/main" val="408351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5E47-5E0B-438C-9502-E48F3717AFA2}"/>
              </a:ext>
            </a:extLst>
          </p:cNvPr>
          <p:cNvSpPr>
            <a:spLocks noGrp="1"/>
          </p:cNvSpPr>
          <p:nvPr>
            <p:ph type="title"/>
          </p:nvPr>
        </p:nvSpPr>
        <p:spPr/>
        <p:txBody>
          <a:bodyPr>
            <a:noAutofit/>
          </a:bodyPr>
          <a:lstStyle/>
          <a:p>
            <a:r>
              <a:rPr lang="en-GB" sz="3400" i="0" dirty="0">
                <a:solidFill>
                  <a:srgbClr val="222222"/>
                </a:solidFill>
                <a:effectLst/>
              </a:rPr>
              <a:t>Altered neural oscillations and synchrony in schizophrenia - MEG</a:t>
            </a:r>
            <a:br>
              <a:rPr lang="en-GB" sz="3400" b="1" i="0" dirty="0">
                <a:solidFill>
                  <a:srgbClr val="222222"/>
                </a:solidFill>
                <a:effectLst/>
              </a:rPr>
            </a:br>
            <a:endParaRPr lang="en-GB" sz="3400" dirty="0"/>
          </a:p>
        </p:txBody>
      </p:sp>
      <p:sp>
        <p:nvSpPr>
          <p:cNvPr id="4" name="TextBox 3">
            <a:extLst>
              <a:ext uri="{FF2B5EF4-FFF2-40B4-BE49-F238E27FC236}">
                <a16:creationId xmlns:a16="http://schemas.microsoft.com/office/drawing/2014/main" id="{71C0F224-00B2-4C74-9AA9-8F6873BFD14C}"/>
              </a:ext>
            </a:extLst>
          </p:cNvPr>
          <p:cNvSpPr txBox="1"/>
          <p:nvPr/>
        </p:nvSpPr>
        <p:spPr>
          <a:xfrm>
            <a:off x="6983760" y="4904119"/>
            <a:ext cx="2160240" cy="246221"/>
          </a:xfrm>
          <a:prstGeom prst="rect">
            <a:avLst/>
          </a:prstGeom>
          <a:noFill/>
        </p:spPr>
        <p:txBody>
          <a:bodyPr wrap="square" rtlCol="0">
            <a:spAutoFit/>
          </a:bodyPr>
          <a:lstStyle/>
          <a:p>
            <a:pPr algn="r"/>
            <a:r>
              <a:rPr lang="en-GB" sz="1000" dirty="0"/>
              <a:t>Uhlhaas and Singer, 2010</a:t>
            </a:r>
          </a:p>
        </p:txBody>
      </p:sp>
      <p:pic>
        <p:nvPicPr>
          <p:cNvPr id="6" name="Picture 5">
            <a:extLst>
              <a:ext uri="{FF2B5EF4-FFF2-40B4-BE49-F238E27FC236}">
                <a16:creationId xmlns:a16="http://schemas.microsoft.com/office/drawing/2014/main" id="{455FD91C-3B27-40F8-9FB9-0DD59130C340}"/>
              </a:ext>
            </a:extLst>
          </p:cNvPr>
          <p:cNvPicPr>
            <a:picLocks noChangeAspect="1"/>
          </p:cNvPicPr>
          <p:nvPr/>
        </p:nvPicPr>
        <p:blipFill>
          <a:blip r:embed="rId3"/>
          <a:stretch>
            <a:fillRect/>
          </a:stretch>
        </p:blipFill>
        <p:spPr>
          <a:xfrm>
            <a:off x="628650" y="1190765"/>
            <a:ext cx="8208912" cy="2294099"/>
          </a:xfrm>
          <a:prstGeom prst="rect">
            <a:avLst/>
          </a:prstGeom>
        </p:spPr>
      </p:pic>
      <p:sp>
        <p:nvSpPr>
          <p:cNvPr id="5" name="Rectangle: Rounded Corners 4">
            <a:extLst>
              <a:ext uri="{FF2B5EF4-FFF2-40B4-BE49-F238E27FC236}">
                <a16:creationId xmlns:a16="http://schemas.microsoft.com/office/drawing/2014/main" id="{A5372933-EAE5-A394-1EE5-2908FA3B2911}"/>
              </a:ext>
            </a:extLst>
          </p:cNvPr>
          <p:cNvSpPr/>
          <p:nvPr/>
        </p:nvSpPr>
        <p:spPr>
          <a:xfrm>
            <a:off x="539271" y="3731085"/>
            <a:ext cx="7921161" cy="117303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B4A4E630-D7A7-49DB-BC75-DCAC9B2432F1}"/>
              </a:ext>
            </a:extLst>
          </p:cNvPr>
          <p:cNvSpPr>
            <a:spLocks noGrp="1"/>
          </p:cNvSpPr>
          <p:nvPr>
            <p:ph idx="1"/>
          </p:nvPr>
        </p:nvSpPr>
        <p:spPr>
          <a:xfrm>
            <a:off x="628650" y="4039904"/>
            <a:ext cx="7707945" cy="792088"/>
          </a:xfrm>
        </p:spPr>
        <p:txBody>
          <a:bodyPr>
            <a:noAutofit/>
          </a:bodyPr>
          <a:lstStyle/>
          <a:p>
            <a:pPr algn="l">
              <a:buFont typeface="Arial" panose="020B0604020202020204" pitchFamily="34" charset="0"/>
              <a:buChar char="•"/>
            </a:pPr>
            <a:r>
              <a:rPr lang="en-GB" sz="2200" dirty="0">
                <a:solidFill>
                  <a:schemeClr val="bg1"/>
                </a:solidFill>
              </a:rPr>
              <a:t>Altered n</a:t>
            </a:r>
            <a:r>
              <a:rPr lang="en-GB" sz="2200" b="0" i="0" dirty="0">
                <a:solidFill>
                  <a:schemeClr val="bg1"/>
                </a:solidFill>
                <a:effectLst/>
              </a:rPr>
              <a:t>eural oscillations and their synchronisation may be core pathophysiological mechanisms in schizophrenia</a:t>
            </a:r>
            <a:endParaRPr lang="en-GB" sz="2200" dirty="0">
              <a:solidFill>
                <a:schemeClr val="bg1"/>
              </a:solidFill>
            </a:endParaRPr>
          </a:p>
          <a:p>
            <a:pPr marL="179388" indent="0" algn="l">
              <a:buNone/>
            </a:pPr>
            <a:endParaRPr lang="en-GB" sz="2400" b="0" i="0" dirty="0">
              <a:solidFill>
                <a:schemeClr val="bg1"/>
              </a:solidFill>
              <a:effectLst/>
            </a:endParaRPr>
          </a:p>
        </p:txBody>
      </p:sp>
    </p:spTree>
    <p:extLst>
      <p:ext uri="{BB962C8B-B14F-4D97-AF65-F5344CB8AC3E}">
        <p14:creationId xmlns:p14="http://schemas.microsoft.com/office/powerpoint/2010/main" val="2794398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5E47-5E0B-438C-9502-E48F3717AFA2}"/>
              </a:ext>
            </a:extLst>
          </p:cNvPr>
          <p:cNvSpPr>
            <a:spLocks noGrp="1"/>
          </p:cNvSpPr>
          <p:nvPr>
            <p:ph type="title"/>
          </p:nvPr>
        </p:nvSpPr>
        <p:spPr/>
        <p:txBody>
          <a:bodyPr>
            <a:noAutofit/>
          </a:bodyPr>
          <a:lstStyle/>
          <a:p>
            <a:r>
              <a:rPr lang="en-GB" sz="3400" i="0" dirty="0">
                <a:solidFill>
                  <a:srgbClr val="222222"/>
                </a:solidFill>
                <a:effectLst/>
                <a:latin typeface="+mn-lt"/>
              </a:rPr>
              <a:t>Altered neural oscillations and synchrony in schizophrenia - MEG</a:t>
            </a:r>
            <a:br>
              <a:rPr lang="en-GB" sz="3400" i="0" dirty="0">
                <a:solidFill>
                  <a:srgbClr val="222222"/>
                </a:solidFill>
                <a:effectLst/>
                <a:latin typeface="+mn-lt"/>
              </a:rPr>
            </a:br>
            <a:endParaRPr lang="en-GB" sz="3400" dirty="0">
              <a:latin typeface="+mn-lt"/>
            </a:endParaRPr>
          </a:p>
        </p:txBody>
      </p:sp>
      <p:sp>
        <p:nvSpPr>
          <p:cNvPr id="4" name="TextBox 3">
            <a:extLst>
              <a:ext uri="{FF2B5EF4-FFF2-40B4-BE49-F238E27FC236}">
                <a16:creationId xmlns:a16="http://schemas.microsoft.com/office/drawing/2014/main" id="{71C0F224-00B2-4C74-9AA9-8F6873BFD14C}"/>
              </a:ext>
            </a:extLst>
          </p:cNvPr>
          <p:cNvSpPr txBox="1"/>
          <p:nvPr/>
        </p:nvSpPr>
        <p:spPr>
          <a:xfrm>
            <a:off x="6826025" y="4869656"/>
            <a:ext cx="2304256" cy="246221"/>
          </a:xfrm>
          <a:prstGeom prst="rect">
            <a:avLst/>
          </a:prstGeom>
          <a:noFill/>
        </p:spPr>
        <p:txBody>
          <a:bodyPr wrap="square" rtlCol="0">
            <a:spAutoFit/>
          </a:bodyPr>
          <a:lstStyle/>
          <a:p>
            <a:pPr algn="r"/>
            <a:r>
              <a:rPr lang="en-GB" sz="1000" dirty="0"/>
              <a:t>Uhlhaas and Singer, 2010</a:t>
            </a:r>
          </a:p>
        </p:txBody>
      </p:sp>
      <p:pic>
        <p:nvPicPr>
          <p:cNvPr id="7" name="Picture 6" descr="A white background with black text&#10;&#10;Description automatically generated">
            <a:extLst>
              <a:ext uri="{FF2B5EF4-FFF2-40B4-BE49-F238E27FC236}">
                <a16:creationId xmlns:a16="http://schemas.microsoft.com/office/drawing/2014/main" id="{A43ED0AB-5E32-1BCD-C03C-0A94B26D8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22" y="1100159"/>
            <a:ext cx="8598580" cy="1351417"/>
          </a:xfrm>
          <a:prstGeom prst="rect">
            <a:avLst/>
          </a:prstGeom>
        </p:spPr>
      </p:pic>
      <p:sp>
        <p:nvSpPr>
          <p:cNvPr id="8" name="Rectangle: Rounded Corners 7">
            <a:extLst>
              <a:ext uri="{FF2B5EF4-FFF2-40B4-BE49-F238E27FC236}">
                <a16:creationId xmlns:a16="http://schemas.microsoft.com/office/drawing/2014/main" id="{EF0D7DAD-E386-6C97-14BC-9A00ABD7DECE}"/>
              </a:ext>
            </a:extLst>
          </p:cNvPr>
          <p:cNvSpPr/>
          <p:nvPr/>
        </p:nvSpPr>
        <p:spPr>
          <a:xfrm>
            <a:off x="260446" y="2283718"/>
            <a:ext cx="8712968" cy="258593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B4A4E630-D7A7-49DB-BC75-DCAC9B2432F1}"/>
              </a:ext>
            </a:extLst>
          </p:cNvPr>
          <p:cNvSpPr>
            <a:spLocks noGrp="1"/>
          </p:cNvSpPr>
          <p:nvPr>
            <p:ph idx="1"/>
          </p:nvPr>
        </p:nvSpPr>
        <p:spPr>
          <a:xfrm>
            <a:off x="323528" y="2403401"/>
            <a:ext cx="8712968" cy="2112565"/>
          </a:xfrm>
        </p:spPr>
        <p:txBody>
          <a:bodyPr>
            <a:noAutofit/>
          </a:bodyPr>
          <a:lstStyle/>
          <a:p>
            <a:pPr algn="l">
              <a:buFont typeface="Arial" panose="020B0604020202020204" pitchFamily="34" charset="0"/>
              <a:buChar char="•"/>
            </a:pPr>
            <a:r>
              <a:rPr lang="en-GB" sz="2200" b="0" i="0" dirty="0">
                <a:solidFill>
                  <a:schemeClr val="bg1"/>
                </a:solidFill>
                <a:effectLst/>
              </a:rPr>
              <a:t>Associated with deficits in neural oscillations, especially in the beta- and gamma-band frequencies</a:t>
            </a:r>
          </a:p>
          <a:p>
            <a:pPr algn="l">
              <a:buFont typeface="Arial" panose="020B0604020202020204" pitchFamily="34" charset="0"/>
              <a:buChar char="•"/>
            </a:pPr>
            <a:r>
              <a:rPr lang="en-GB" sz="2200" b="0" i="0" dirty="0">
                <a:solidFill>
                  <a:schemeClr val="bg1"/>
                </a:solidFill>
                <a:effectLst/>
              </a:rPr>
              <a:t>Dysfunctions in neural synchrony could result from deficits in GABA (γ-aminobutyric acid)-ergic neurotransmission and the reduced integrity of cortico-cortical connections</a:t>
            </a:r>
          </a:p>
          <a:p>
            <a:pPr algn="l">
              <a:buFont typeface="Arial" panose="020B0604020202020204" pitchFamily="34" charset="0"/>
              <a:buChar char="•"/>
            </a:pPr>
            <a:r>
              <a:rPr lang="en-GB" sz="2200" b="0" i="0" dirty="0">
                <a:solidFill>
                  <a:schemeClr val="bg1"/>
                </a:solidFill>
                <a:effectLst/>
              </a:rPr>
              <a:t>Neural oscillations are involved in the maturation of cortical networks during early and late critical periods</a:t>
            </a:r>
          </a:p>
        </p:txBody>
      </p:sp>
    </p:spTree>
    <p:extLst>
      <p:ext uri="{BB962C8B-B14F-4D97-AF65-F5344CB8AC3E}">
        <p14:creationId xmlns:p14="http://schemas.microsoft.com/office/powerpoint/2010/main" val="2459061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a coffee cup on the screen&#10;&#10;Description automatically generated with low confidence">
            <a:extLst>
              <a:ext uri="{FF2B5EF4-FFF2-40B4-BE49-F238E27FC236}">
                <a16:creationId xmlns:a16="http://schemas.microsoft.com/office/drawing/2014/main" id="{C4F2F227-9E37-4421-B3AE-2B726A555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28" y="339502"/>
            <a:ext cx="6696744" cy="4464496"/>
          </a:xfrm>
          <a:prstGeom prst="rect">
            <a:avLst/>
          </a:prstGeom>
        </p:spPr>
      </p:pic>
    </p:spTree>
    <p:extLst>
      <p:ext uri="{BB962C8B-B14F-4D97-AF65-F5344CB8AC3E}">
        <p14:creationId xmlns:p14="http://schemas.microsoft.com/office/powerpoint/2010/main" val="1054227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85C-D664-4194-B9DF-7034FE9A06F8}"/>
              </a:ext>
            </a:extLst>
          </p:cNvPr>
          <p:cNvSpPr>
            <a:spLocks noGrp="1"/>
          </p:cNvSpPr>
          <p:nvPr>
            <p:ph type="title"/>
          </p:nvPr>
        </p:nvSpPr>
        <p:spPr/>
        <p:txBody>
          <a:bodyPr>
            <a:normAutofit fontScale="90000"/>
          </a:bodyPr>
          <a:lstStyle/>
          <a:p>
            <a:r>
              <a:rPr lang="en-US" sz="3400" b="1" dirty="0"/>
              <a:t>Theoretical basis of effective connectivity with examples</a:t>
            </a:r>
            <a:br>
              <a:rPr lang="en-US" sz="3400" dirty="0"/>
            </a:br>
            <a:endParaRPr lang="en-GB" sz="3400" dirty="0"/>
          </a:p>
        </p:txBody>
      </p:sp>
    </p:spTree>
    <p:extLst>
      <p:ext uri="{BB962C8B-B14F-4D97-AF65-F5344CB8AC3E}">
        <p14:creationId xmlns:p14="http://schemas.microsoft.com/office/powerpoint/2010/main" val="1586343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51470"/>
            <a:ext cx="7526660" cy="994172"/>
          </a:xfrm>
        </p:spPr>
        <p:txBody>
          <a:bodyPr>
            <a:normAutofit/>
          </a:bodyPr>
          <a:lstStyle/>
          <a:p>
            <a:r>
              <a:rPr lang="en-IE" sz="3400" b="1" dirty="0"/>
              <a:t>Outline</a:t>
            </a:r>
          </a:p>
        </p:txBody>
      </p:sp>
      <p:graphicFrame>
        <p:nvGraphicFramePr>
          <p:cNvPr id="7" name="Diagram 6">
            <a:extLst>
              <a:ext uri="{FF2B5EF4-FFF2-40B4-BE49-F238E27FC236}">
                <a16:creationId xmlns:a16="http://schemas.microsoft.com/office/drawing/2014/main" id="{CCF16FF4-6F66-4A67-8BA6-20AED3023930}"/>
              </a:ext>
            </a:extLst>
          </p:cNvPr>
          <p:cNvGraphicFramePr/>
          <p:nvPr>
            <p:extLst>
              <p:ext uri="{D42A27DB-BD31-4B8C-83A1-F6EECF244321}">
                <p14:modId xmlns:p14="http://schemas.microsoft.com/office/powerpoint/2010/main" val="3231393507"/>
              </p:ext>
            </p:extLst>
          </p:nvPr>
        </p:nvGraphicFramePr>
        <p:xfrm>
          <a:off x="539552" y="229129"/>
          <a:ext cx="8064896" cy="4843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634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400" b="1" dirty="0"/>
              <a:t>Functional connectivity</a:t>
            </a:r>
            <a:endParaRPr lang="en-IE" sz="3400" b="1" dirty="0"/>
          </a:p>
        </p:txBody>
      </p:sp>
      <p:sp>
        <p:nvSpPr>
          <p:cNvPr id="4" name="Text Placeholder 3">
            <a:extLst>
              <a:ext uri="{FF2B5EF4-FFF2-40B4-BE49-F238E27FC236}">
                <a16:creationId xmlns:a16="http://schemas.microsoft.com/office/drawing/2014/main" id="{9B6153CF-1162-45D6-8DA3-71FD30DB5B84}"/>
              </a:ext>
            </a:extLst>
          </p:cNvPr>
          <p:cNvSpPr>
            <a:spLocks noGrp="1"/>
          </p:cNvSpPr>
          <p:nvPr>
            <p:ph type="body" idx="1"/>
          </p:nvPr>
        </p:nvSpPr>
        <p:spPr>
          <a:xfrm>
            <a:off x="615182" y="1059582"/>
            <a:ext cx="3868340" cy="617934"/>
          </a:xfrm>
          <a:solidFill>
            <a:srgbClr val="00B0F0"/>
          </a:solidFill>
        </p:spPr>
        <p:txBody>
          <a:bodyPr>
            <a:normAutofit/>
          </a:bodyPr>
          <a:lstStyle/>
          <a:p>
            <a:r>
              <a:rPr lang="en-GB" sz="2200" dirty="0"/>
              <a:t>Advantages</a:t>
            </a:r>
          </a:p>
        </p:txBody>
      </p:sp>
      <p:sp>
        <p:nvSpPr>
          <p:cNvPr id="5" name="Content Placeholder 4">
            <a:extLst>
              <a:ext uri="{FF2B5EF4-FFF2-40B4-BE49-F238E27FC236}">
                <a16:creationId xmlns:a16="http://schemas.microsoft.com/office/drawing/2014/main" id="{DE9ABC4E-8A09-474F-9767-25796554F48B}"/>
              </a:ext>
            </a:extLst>
          </p:cNvPr>
          <p:cNvSpPr>
            <a:spLocks noGrp="1"/>
          </p:cNvSpPr>
          <p:nvPr>
            <p:ph sz="half" idx="2"/>
          </p:nvPr>
        </p:nvSpPr>
        <p:spPr>
          <a:xfrm>
            <a:off x="593334" y="1677517"/>
            <a:ext cx="3987394" cy="2924864"/>
          </a:xfrm>
        </p:spPr>
        <p:txBody>
          <a:bodyPr>
            <a:normAutofit lnSpcReduction="10000"/>
          </a:bodyPr>
          <a:lstStyle/>
          <a:p>
            <a:r>
              <a:rPr lang="en-GB" sz="1800" dirty="0"/>
              <a:t>No experimental control (i.e., resting-state but also useful for tasks)</a:t>
            </a:r>
          </a:p>
          <a:p>
            <a:pPr marL="357188"/>
            <a:r>
              <a:rPr lang="en-GB" sz="1800" dirty="0"/>
              <a:t>Free from experimental confounds</a:t>
            </a:r>
          </a:p>
          <a:p>
            <a:pPr marL="357188"/>
            <a:r>
              <a:rPr lang="en-GB" sz="1800" dirty="0"/>
              <a:t>Possible to scan participants who would find it difficult to complete a task</a:t>
            </a:r>
          </a:p>
          <a:p>
            <a:pPr marL="357188"/>
            <a:r>
              <a:rPr lang="en-GB" sz="1800" dirty="0"/>
              <a:t>No model of what caused the data (i.e., sleep or hallucinations)</a:t>
            </a:r>
          </a:p>
          <a:p>
            <a:pPr marL="357188"/>
            <a:r>
              <a:rPr lang="en-GB" sz="1800" dirty="0"/>
              <a:t>Testing the 'baseline' hypothesis prior to experimental task</a:t>
            </a:r>
          </a:p>
          <a:p>
            <a:pPr marL="357188"/>
            <a:r>
              <a:rPr lang="en-GB" sz="1800" dirty="0"/>
              <a:t>Complex networks</a:t>
            </a:r>
          </a:p>
          <a:p>
            <a:endParaRPr lang="en-GB" sz="1950" dirty="0"/>
          </a:p>
        </p:txBody>
      </p:sp>
      <p:sp>
        <p:nvSpPr>
          <p:cNvPr id="6" name="Text Placeholder 5">
            <a:extLst>
              <a:ext uri="{FF2B5EF4-FFF2-40B4-BE49-F238E27FC236}">
                <a16:creationId xmlns:a16="http://schemas.microsoft.com/office/drawing/2014/main" id="{FD328D94-08F1-470F-83EB-01D0E7356A06}"/>
              </a:ext>
            </a:extLst>
          </p:cNvPr>
          <p:cNvSpPr>
            <a:spLocks noGrp="1"/>
          </p:cNvSpPr>
          <p:nvPr>
            <p:ph type="body" sz="quarter" idx="3"/>
          </p:nvPr>
        </p:nvSpPr>
        <p:spPr>
          <a:xfrm>
            <a:off x="4580728" y="1059582"/>
            <a:ext cx="3969938" cy="617934"/>
          </a:xfrm>
          <a:solidFill>
            <a:srgbClr val="00B050"/>
          </a:solidFill>
        </p:spPr>
        <p:txBody>
          <a:bodyPr/>
          <a:lstStyle/>
          <a:p>
            <a:r>
              <a:rPr lang="en-GB" dirty="0"/>
              <a:t>Disadvantages</a:t>
            </a:r>
          </a:p>
        </p:txBody>
      </p:sp>
      <p:sp>
        <p:nvSpPr>
          <p:cNvPr id="7" name="Content Placeholder 6">
            <a:extLst>
              <a:ext uri="{FF2B5EF4-FFF2-40B4-BE49-F238E27FC236}">
                <a16:creationId xmlns:a16="http://schemas.microsoft.com/office/drawing/2014/main" id="{44B4B788-D7E7-4316-A3D9-53C602D85167}"/>
              </a:ext>
            </a:extLst>
          </p:cNvPr>
          <p:cNvSpPr>
            <a:spLocks noGrp="1"/>
          </p:cNvSpPr>
          <p:nvPr>
            <p:ph sz="quarter" idx="4"/>
          </p:nvPr>
        </p:nvSpPr>
        <p:spPr>
          <a:xfrm>
            <a:off x="4580729" y="1691405"/>
            <a:ext cx="4311752" cy="2924864"/>
          </a:xfrm>
        </p:spPr>
        <p:txBody>
          <a:bodyPr>
            <a:noAutofit/>
          </a:bodyPr>
          <a:lstStyle/>
          <a:p>
            <a:r>
              <a:rPr lang="en-GB" sz="1800" dirty="0"/>
              <a:t>Interpretation of findings is based on correlations; descriptive</a:t>
            </a:r>
          </a:p>
          <a:p>
            <a:r>
              <a:rPr lang="en-GB" sz="1800" dirty="0"/>
              <a:t>No mechanistic insight</a:t>
            </a:r>
          </a:p>
          <a:p>
            <a:r>
              <a:rPr lang="en-GB" sz="1800" dirty="0"/>
              <a:t>Typically, dissatisfying for experimental tasks</a:t>
            </a:r>
          </a:p>
          <a:p>
            <a:r>
              <a:rPr lang="en-GB" sz="1800" dirty="0"/>
              <a:t>Typically, suboptimal for experiments with </a:t>
            </a:r>
            <a:r>
              <a:rPr lang="en-GB" sz="1800" i="1" dirty="0"/>
              <a:t>a priori</a:t>
            </a:r>
            <a:r>
              <a:rPr lang="en-GB" sz="1800" dirty="0"/>
              <a:t> knowledge</a:t>
            </a:r>
          </a:p>
        </p:txBody>
      </p:sp>
      <p:pic>
        <p:nvPicPr>
          <p:cNvPr id="8" name="Picture 7">
            <a:extLst>
              <a:ext uri="{FF2B5EF4-FFF2-40B4-BE49-F238E27FC236}">
                <a16:creationId xmlns:a16="http://schemas.microsoft.com/office/drawing/2014/main" id="{F3424776-9710-4E48-A097-32365C6A76D9}"/>
              </a:ext>
            </a:extLst>
          </p:cNvPr>
          <p:cNvPicPr>
            <a:picLocks noChangeAspect="1"/>
          </p:cNvPicPr>
          <p:nvPr/>
        </p:nvPicPr>
        <p:blipFill>
          <a:blip r:embed="rId3"/>
          <a:stretch>
            <a:fillRect/>
          </a:stretch>
        </p:blipFill>
        <p:spPr>
          <a:xfrm>
            <a:off x="7596335" y="127488"/>
            <a:ext cx="1460063" cy="1569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477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250" y="483518"/>
            <a:ext cx="7202456" cy="786926"/>
          </a:xfrm>
        </p:spPr>
        <p:txBody>
          <a:bodyPr>
            <a:normAutofit/>
          </a:bodyPr>
          <a:lstStyle/>
          <a:p>
            <a:r>
              <a:rPr lang="en-IE" sz="3400" b="1" dirty="0">
                <a:latin typeface="+mn-lt"/>
              </a:rPr>
              <a:t>Effective connectivity</a:t>
            </a:r>
          </a:p>
        </p:txBody>
      </p:sp>
      <p:sp>
        <p:nvSpPr>
          <p:cNvPr id="3" name="Content Placeholder 2"/>
          <p:cNvSpPr>
            <a:spLocks noGrp="1"/>
          </p:cNvSpPr>
          <p:nvPr>
            <p:ph idx="1"/>
          </p:nvPr>
        </p:nvSpPr>
        <p:spPr>
          <a:xfrm>
            <a:off x="827584" y="1286303"/>
            <a:ext cx="4176464" cy="2794258"/>
          </a:xfrm>
        </p:spPr>
        <p:txBody>
          <a:bodyPr>
            <a:normAutofit fontScale="92500" lnSpcReduction="10000"/>
          </a:bodyPr>
          <a:lstStyle/>
          <a:p>
            <a:r>
              <a:rPr lang="en-US" sz="2400" dirty="0"/>
              <a:t>Definition: Causal (directed) influences between neurons or neuronal populations</a:t>
            </a:r>
          </a:p>
          <a:p>
            <a:pPr marL="0" indent="0">
              <a:buNone/>
            </a:pPr>
            <a:endParaRPr lang="en-US" sz="2400" dirty="0"/>
          </a:p>
          <a:p>
            <a:r>
              <a:rPr lang="en-US" sz="2400" dirty="0"/>
              <a:t>Modelling causal interactions among neuronal populations with the aim of </a:t>
            </a:r>
            <a:r>
              <a:rPr lang="en-US" sz="2400" b="1" dirty="0"/>
              <a:t>indirectly</a:t>
            </a:r>
            <a:r>
              <a:rPr lang="en-US" sz="2400" dirty="0"/>
              <a:t> inferring on regional effects of inter-regional connectivity</a:t>
            </a:r>
          </a:p>
          <a:p>
            <a:endParaRPr lang="en-US" sz="2400" dirty="0"/>
          </a:p>
          <a:p>
            <a:endParaRPr lang="en-US" dirty="0">
              <a:latin typeface="Gill Sans MT (Headings)"/>
            </a:endParaRPr>
          </a:p>
        </p:txBody>
      </p:sp>
      <p:pic>
        <p:nvPicPr>
          <p:cNvPr id="5" name="Picture 4">
            <a:extLst>
              <a:ext uri="{FF2B5EF4-FFF2-40B4-BE49-F238E27FC236}">
                <a16:creationId xmlns:a16="http://schemas.microsoft.com/office/drawing/2014/main" id="{6A6BCBED-77C3-44E3-A166-ADCEC1F7918C}"/>
              </a:ext>
            </a:extLst>
          </p:cNvPr>
          <p:cNvPicPr>
            <a:picLocks noChangeAspect="1"/>
          </p:cNvPicPr>
          <p:nvPr/>
        </p:nvPicPr>
        <p:blipFill rotWithShape="1">
          <a:blip r:embed="rId3"/>
          <a:srcRect r="2" b="13231"/>
          <a:stretch/>
        </p:blipFill>
        <p:spPr>
          <a:xfrm>
            <a:off x="5436096" y="1511801"/>
            <a:ext cx="2502742" cy="2343263"/>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329E8F5D-8C3B-40B7-3CB8-611BC0A636DC}"/>
              </a:ext>
            </a:extLst>
          </p:cNvPr>
          <p:cNvSpPr txBox="1"/>
          <p:nvPr/>
        </p:nvSpPr>
        <p:spPr>
          <a:xfrm>
            <a:off x="7070516" y="4830365"/>
            <a:ext cx="2051720" cy="246221"/>
          </a:xfrm>
          <a:prstGeom prst="rect">
            <a:avLst/>
          </a:prstGeom>
          <a:noFill/>
        </p:spPr>
        <p:txBody>
          <a:bodyPr wrap="square" rtlCol="0">
            <a:spAutoFit/>
          </a:bodyPr>
          <a:lstStyle/>
          <a:p>
            <a:pPr algn="r"/>
            <a:r>
              <a:rPr lang="en-GB" sz="1000" dirty="0"/>
              <a:t>Friston et al. 2003</a:t>
            </a:r>
          </a:p>
        </p:txBody>
      </p:sp>
    </p:spTree>
    <p:extLst>
      <p:ext uri="{BB962C8B-B14F-4D97-AF65-F5344CB8AC3E}">
        <p14:creationId xmlns:p14="http://schemas.microsoft.com/office/powerpoint/2010/main" val="3627938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325010"/>
            <a:ext cx="7053542" cy="1050398"/>
          </a:xfrm>
        </p:spPr>
        <p:txBody>
          <a:bodyPr>
            <a:normAutofit/>
          </a:bodyPr>
          <a:lstStyle/>
          <a:p>
            <a:r>
              <a:rPr lang="en-IE" sz="3400" b="1" dirty="0">
                <a:latin typeface="+mn-lt"/>
              </a:rPr>
              <a:t>Objectives for effective connectivity</a:t>
            </a:r>
          </a:p>
        </p:txBody>
      </p:sp>
      <p:sp>
        <p:nvSpPr>
          <p:cNvPr id="3" name="Content Placeholder 2"/>
          <p:cNvSpPr>
            <a:spLocks noGrp="1"/>
          </p:cNvSpPr>
          <p:nvPr>
            <p:ph idx="1"/>
          </p:nvPr>
        </p:nvSpPr>
        <p:spPr>
          <a:xfrm>
            <a:off x="5058524" y="2028751"/>
            <a:ext cx="3761948" cy="2766890"/>
          </a:xfrm>
          <a:solidFill>
            <a:srgbClr val="0070C0"/>
          </a:solidFill>
        </p:spPr>
        <p:txBody>
          <a:bodyPr>
            <a:normAutofit fontScale="92500"/>
          </a:bodyPr>
          <a:lstStyle/>
          <a:p>
            <a:r>
              <a:rPr lang="en-US" sz="1900" dirty="0">
                <a:solidFill>
                  <a:schemeClr val="bg1"/>
                </a:solidFill>
              </a:rPr>
              <a:t>To analyse neural function on a network level</a:t>
            </a:r>
          </a:p>
          <a:p>
            <a:pPr>
              <a:buFont typeface="Arial" panose="020B0604020202020204" pitchFamily="34" charset="0"/>
              <a:buChar char="•"/>
            </a:pPr>
            <a:r>
              <a:rPr lang="en-US" sz="1900" dirty="0">
                <a:solidFill>
                  <a:schemeClr val="bg1"/>
                </a:solidFill>
              </a:rPr>
              <a:t>To infer neurobiological mechanisms underlying cognitive function</a:t>
            </a:r>
          </a:p>
          <a:p>
            <a:pPr>
              <a:buFont typeface="Arial" panose="020B0604020202020204" pitchFamily="34" charset="0"/>
              <a:buChar char="•"/>
            </a:pPr>
            <a:r>
              <a:rPr lang="en-US" sz="1900" dirty="0">
                <a:solidFill>
                  <a:schemeClr val="bg1"/>
                </a:solidFill>
              </a:rPr>
              <a:t>To infer causal or mechanistic function</a:t>
            </a:r>
          </a:p>
          <a:p>
            <a:pPr>
              <a:buFont typeface="Arial" panose="020B0604020202020204" pitchFamily="34" charset="0"/>
              <a:buChar char="•"/>
            </a:pPr>
            <a:r>
              <a:rPr lang="en-US" sz="1900" dirty="0">
                <a:solidFill>
                  <a:schemeClr val="bg1"/>
                </a:solidFill>
              </a:rPr>
              <a:t>To infer experimental modulation</a:t>
            </a:r>
          </a:p>
          <a:p>
            <a:pPr>
              <a:buFont typeface="Arial" panose="020B0604020202020204" pitchFamily="34" charset="0"/>
              <a:buChar char="•"/>
            </a:pPr>
            <a:r>
              <a:rPr lang="en-US" sz="1900" dirty="0">
                <a:solidFill>
                  <a:schemeClr val="bg1"/>
                </a:solidFill>
              </a:rPr>
              <a:t>To bridge the gap between rodent work and human work</a:t>
            </a:r>
          </a:p>
        </p:txBody>
      </p:sp>
      <p:sp>
        <p:nvSpPr>
          <p:cNvPr id="4" name="Content Placeholder 6">
            <a:extLst>
              <a:ext uri="{FF2B5EF4-FFF2-40B4-BE49-F238E27FC236}">
                <a16:creationId xmlns:a16="http://schemas.microsoft.com/office/drawing/2014/main" id="{34B0CDFC-A3C4-4023-AFAC-DF5A917167E1}"/>
              </a:ext>
            </a:extLst>
          </p:cNvPr>
          <p:cNvSpPr txBox="1">
            <a:spLocks/>
          </p:cNvSpPr>
          <p:nvPr/>
        </p:nvSpPr>
        <p:spPr>
          <a:xfrm>
            <a:off x="323528" y="2028750"/>
            <a:ext cx="3952780" cy="2763441"/>
          </a:xfrm>
          <a:prstGeom prst="rect">
            <a:avLst/>
          </a:prstGeom>
          <a:solidFill>
            <a:srgbClr val="00B0F0"/>
          </a:solidFill>
          <a:ln>
            <a:noFill/>
          </a:ln>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900" dirty="0"/>
              <a:t>Interpretation of findings is based on correlations; descriptive</a:t>
            </a:r>
          </a:p>
          <a:p>
            <a:r>
              <a:rPr lang="en-GB" sz="1900" dirty="0"/>
              <a:t>No mechanistic insight</a:t>
            </a:r>
          </a:p>
          <a:p>
            <a:r>
              <a:rPr lang="en-GB" sz="1900" dirty="0"/>
              <a:t>Typically, dissatisfying for experimental tasks</a:t>
            </a:r>
          </a:p>
          <a:p>
            <a:r>
              <a:rPr lang="en-GB" sz="1900" dirty="0"/>
              <a:t>Typically, suboptimal for experiments with </a:t>
            </a:r>
            <a:r>
              <a:rPr lang="en-GB" sz="1900" i="1" dirty="0"/>
              <a:t>a priori</a:t>
            </a:r>
            <a:r>
              <a:rPr lang="en-GB" sz="1900" dirty="0"/>
              <a:t> knowledge</a:t>
            </a:r>
          </a:p>
        </p:txBody>
      </p:sp>
      <p:sp>
        <p:nvSpPr>
          <p:cNvPr id="5" name="Text Placeholder 5">
            <a:extLst>
              <a:ext uri="{FF2B5EF4-FFF2-40B4-BE49-F238E27FC236}">
                <a16:creationId xmlns:a16="http://schemas.microsoft.com/office/drawing/2014/main" id="{D464CCEB-EA86-4455-BB81-6580AEC17B06}"/>
              </a:ext>
            </a:extLst>
          </p:cNvPr>
          <p:cNvSpPr txBox="1">
            <a:spLocks/>
          </p:cNvSpPr>
          <p:nvPr/>
        </p:nvSpPr>
        <p:spPr>
          <a:xfrm>
            <a:off x="331188" y="1375408"/>
            <a:ext cx="3952780" cy="617934"/>
          </a:xfrm>
          <a:prstGeom prst="rect">
            <a:avLst/>
          </a:prstGeom>
          <a:solidFill>
            <a:srgbClr val="00B0F0"/>
          </a:solidFill>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2200" dirty="0"/>
              <a:t>Disadvantages from functional connectivity</a:t>
            </a:r>
          </a:p>
        </p:txBody>
      </p:sp>
      <p:sp>
        <p:nvSpPr>
          <p:cNvPr id="6" name="Arrow: Right 5">
            <a:extLst>
              <a:ext uri="{FF2B5EF4-FFF2-40B4-BE49-F238E27FC236}">
                <a16:creationId xmlns:a16="http://schemas.microsoft.com/office/drawing/2014/main" id="{4F3A7E29-F701-4CC7-B33C-98DAFE9054CE}"/>
              </a:ext>
            </a:extLst>
          </p:cNvPr>
          <p:cNvSpPr/>
          <p:nvPr/>
        </p:nvSpPr>
        <p:spPr>
          <a:xfrm>
            <a:off x="4307376" y="2715766"/>
            <a:ext cx="720080" cy="36004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5">
            <a:extLst>
              <a:ext uri="{FF2B5EF4-FFF2-40B4-BE49-F238E27FC236}">
                <a16:creationId xmlns:a16="http://schemas.microsoft.com/office/drawing/2014/main" id="{7D7EDE58-F333-40B7-9DAC-05DD03A570A9}"/>
              </a:ext>
            </a:extLst>
          </p:cNvPr>
          <p:cNvSpPr txBox="1">
            <a:spLocks/>
          </p:cNvSpPr>
          <p:nvPr/>
        </p:nvSpPr>
        <p:spPr>
          <a:xfrm>
            <a:off x="5058524" y="1375408"/>
            <a:ext cx="3761948" cy="617934"/>
          </a:xfrm>
          <a:prstGeom prst="rect">
            <a:avLst/>
          </a:prstGeom>
          <a:solidFill>
            <a:srgbClr val="0070C0"/>
          </a:solidFill>
          <a:ln>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2200" dirty="0">
                <a:solidFill>
                  <a:schemeClr val="bg1"/>
                </a:solidFill>
              </a:rPr>
              <a:t>Advantages to effective connectivity</a:t>
            </a:r>
          </a:p>
        </p:txBody>
      </p:sp>
    </p:spTree>
    <p:extLst>
      <p:ext uri="{BB962C8B-B14F-4D97-AF65-F5344CB8AC3E}">
        <p14:creationId xmlns:p14="http://schemas.microsoft.com/office/powerpoint/2010/main" val="283802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772" y="339502"/>
            <a:ext cx="7202456" cy="786926"/>
          </a:xfrm>
        </p:spPr>
        <p:txBody>
          <a:bodyPr>
            <a:normAutofit/>
          </a:bodyPr>
          <a:lstStyle/>
          <a:p>
            <a:r>
              <a:rPr lang="en-IE" sz="3400" b="1" dirty="0">
                <a:latin typeface="+mn-lt"/>
              </a:rPr>
              <a:t>Effective connectivity approaches</a:t>
            </a:r>
          </a:p>
        </p:txBody>
      </p:sp>
      <p:sp>
        <p:nvSpPr>
          <p:cNvPr id="3" name="Content Placeholder 2"/>
          <p:cNvSpPr>
            <a:spLocks noGrp="1"/>
          </p:cNvSpPr>
          <p:nvPr>
            <p:ph idx="1"/>
          </p:nvPr>
        </p:nvSpPr>
        <p:spPr>
          <a:xfrm>
            <a:off x="3491880" y="1126428"/>
            <a:ext cx="5544616" cy="3600400"/>
          </a:xfrm>
        </p:spPr>
        <p:txBody>
          <a:bodyPr>
            <a:noAutofit/>
          </a:bodyPr>
          <a:lstStyle/>
          <a:p>
            <a:r>
              <a:rPr lang="en-US" sz="2000" dirty="0"/>
              <a:t>Structural Equation Modelling                         </a:t>
            </a:r>
          </a:p>
          <a:p>
            <a:pPr lvl="1"/>
            <a:r>
              <a:rPr lang="en-US" sz="2000" dirty="0"/>
              <a:t>(</a:t>
            </a:r>
            <a:r>
              <a:rPr lang="en-GB" sz="2000" dirty="0">
                <a:solidFill>
                  <a:srgbClr val="000000"/>
                </a:solidFill>
              </a:rPr>
              <a:t>McIntosh et al., 1994; Büchel and Friston, 1997</a:t>
            </a:r>
            <a:r>
              <a:rPr lang="en-US" sz="2000" dirty="0"/>
              <a:t>)</a:t>
            </a:r>
          </a:p>
          <a:p>
            <a:r>
              <a:rPr lang="en-US" sz="2000" dirty="0"/>
              <a:t>Regression models (Psychophysiological models)</a:t>
            </a:r>
          </a:p>
          <a:p>
            <a:pPr lvl="1"/>
            <a:r>
              <a:rPr lang="en-US" sz="2000" dirty="0"/>
              <a:t>(</a:t>
            </a:r>
            <a:r>
              <a:rPr lang="en-GB" sz="2000" dirty="0">
                <a:solidFill>
                  <a:srgbClr val="000000"/>
                </a:solidFill>
              </a:rPr>
              <a:t>Friston et al., 1997</a:t>
            </a:r>
            <a:r>
              <a:rPr lang="en-US" sz="2000" dirty="0"/>
              <a:t>)</a:t>
            </a:r>
          </a:p>
          <a:p>
            <a:r>
              <a:rPr lang="en-US" sz="2000" dirty="0"/>
              <a:t>Volterra kernels                                                </a:t>
            </a:r>
          </a:p>
          <a:p>
            <a:r>
              <a:rPr lang="en-US" sz="2000" dirty="0"/>
              <a:t>(</a:t>
            </a:r>
            <a:r>
              <a:rPr lang="en-GB" sz="2000" dirty="0">
                <a:solidFill>
                  <a:srgbClr val="000000"/>
                </a:solidFill>
              </a:rPr>
              <a:t>Friston et al., 2000</a:t>
            </a:r>
            <a:r>
              <a:rPr lang="en-US" sz="2000" dirty="0"/>
              <a:t>) Time series models (Granger causality)              </a:t>
            </a:r>
          </a:p>
          <a:p>
            <a:pPr lvl="1"/>
            <a:r>
              <a:rPr lang="en-US" sz="2000" dirty="0"/>
              <a:t>(</a:t>
            </a:r>
            <a:r>
              <a:rPr lang="en-GB" sz="2000" dirty="0"/>
              <a:t>Goebel </a:t>
            </a:r>
            <a:r>
              <a:rPr lang="en-GB" sz="2000" dirty="0">
                <a:solidFill>
                  <a:srgbClr val="000000"/>
                </a:solidFill>
              </a:rPr>
              <a:t>et al., 2003</a:t>
            </a:r>
            <a:r>
              <a:rPr lang="en-US" sz="2000" dirty="0"/>
              <a:t>)</a:t>
            </a:r>
          </a:p>
          <a:p>
            <a:r>
              <a:rPr lang="en-US" sz="2000" dirty="0"/>
              <a:t>Dynamic Causal Modelling (DCM)                      </a:t>
            </a:r>
          </a:p>
          <a:p>
            <a:pPr lvl="1"/>
            <a:r>
              <a:rPr lang="en-US" sz="2000" dirty="0"/>
              <a:t>(</a:t>
            </a:r>
            <a:r>
              <a:rPr lang="en-GB" sz="2000" dirty="0"/>
              <a:t>F</a:t>
            </a:r>
            <a:r>
              <a:rPr lang="en-GB" sz="2000" dirty="0">
                <a:solidFill>
                  <a:srgbClr val="000000"/>
                </a:solidFill>
              </a:rPr>
              <a:t>riston et al., 2003; Stephan et al., 2008</a:t>
            </a:r>
            <a:r>
              <a:rPr lang="en-US" sz="2000" dirty="0"/>
              <a:t>)</a:t>
            </a:r>
          </a:p>
        </p:txBody>
      </p:sp>
      <p:pic>
        <p:nvPicPr>
          <p:cNvPr id="5" name="Picture 4">
            <a:extLst>
              <a:ext uri="{FF2B5EF4-FFF2-40B4-BE49-F238E27FC236}">
                <a16:creationId xmlns:a16="http://schemas.microsoft.com/office/drawing/2014/main" id="{6A6BCBED-77C3-44E3-A166-ADCEC1F7918C}"/>
              </a:ext>
            </a:extLst>
          </p:cNvPr>
          <p:cNvPicPr>
            <a:picLocks noChangeAspect="1"/>
          </p:cNvPicPr>
          <p:nvPr/>
        </p:nvPicPr>
        <p:blipFill rotWithShape="1">
          <a:blip r:embed="rId3"/>
          <a:srcRect r="2" b="13231"/>
          <a:stretch/>
        </p:blipFill>
        <p:spPr>
          <a:xfrm>
            <a:off x="755576" y="1554862"/>
            <a:ext cx="2347936" cy="219832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19462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85C-D664-4194-B9DF-7034FE9A06F8}"/>
              </a:ext>
            </a:extLst>
          </p:cNvPr>
          <p:cNvSpPr>
            <a:spLocks noGrp="1"/>
          </p:cNvSpPr>
          <p:nvPr>
            <p:ph type="title"/>
          </p:nvPr>
        </p:nvSpPr>
        <p:spPr/>
        <p:txBody>
          <a:bodyPr>
            <a:normAutofit/>
          </a:bodyPr>
          <a:lstStyle/>
          <a:p>
            <a:r>
              <a:rPr lang="en-US" sz="3400" b="1" dirty="0">
                <a:latin typeface="+mn-lt"/>
              </a:rPr>
              <a:t>Dynamic Causal Modelling (DCM)</a:t>
            </a:r>
            <a:br>
              <a:rPr lang="en-US" sz="3400" dirty="0">
                <a:latin typeface="+mn-lt"/>
              </a:rPr>
            </a:br>
            <a:endParaRPr lang="en-GB" sz="3400" dirty="0">
              <a:latin typeface="+mn-lt"/>
            </a:endParaRPr>
          </a:p>
        </p:txBody>
      </p:sp>
    </p:spTree>
    <p:extLst>
      <p:ext uri="{BB962C8B-B14F-4D97-AF65-F5344CB8AC3E}">
        <p14:creationId xmlns:p14="http://schemas.microsoft.com/office/powerpoint/2010/main" val="3387171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6646"/>
            <a:ext cx="7202456" cy="786926"/>
          </a:xfrm>
        </p:spPr>
        <p:txBody>
          <a:bodyPr>
            <a:normAutofit/>
          </a:bodyPr>
          <a:lstStyle/>
          <a:p>
            <a:r>
              <a:rPr lang="en-IE" sz="3400" b="1" dirty="0">
                <a:latin typeface="+mn-lt"/>
              </a:rPr>
              <a:t>Basic Idea of DCM</a:t>
            </a:r>
          </a:p>
        </p:txBody>
      </p:sp>
      <p:sp>
        <p:nvSpPr>
          <p:cNvPr id="3" name="Content Placeholder 2"/>
          <p:cNvSpPr>
            <a:spLocks noGrp="1"/>
          </p:cNvSpPr>
          <p:nvPr>
            <p:ph idx="1"/>
          </p:nvPr>
        </p:nvSpPr>
        <p:spPr>
          <a:xfrm>
            <a:off x="593051" y="1091981"/>
            <a:ext cx="4940203" cy="3260860"/>
          </a:xfrm>
        </p:spPr>
        <p:txBody>
          <a:bodyPr>
            <a:normAutofit/>
          </a:bodyPr>
          <a:lstStyle/>
          <a:p>
            <a:pPr>
              <a:buFont typeface="Arial" panose="020B0604020202020204" pitchFamily="34" charset="0"/>
              <a:buChar char="•"/>
            </a:pPr>
            <a:r>
              <a:rPr lang="en-IE" sz="2200" dirty="0"/>
              <a:t>Cognitive function is measured and modelled at the neural level.</a:t>
            </a:r>
          </a:p>
          <a:p>
            <a:pPr>
              <a:buFont typeface="Arial" panose="020B0604020202020204" pitchFamily="34" charset="0"/>
              <a:buChar char="•"/>
            </a:pPr>
            <a:r>
              <a:rPr lang="en-IE" sz="2200" dirty="0"/>
              <a:t>The modelled neural dynamics (</a:t>
            </a:r>
            <a:r>
              <a:rPr lang="en-US" altLang="en-US" sz="2200" b="1" dirty="0">
                <a:solidFill>
                  <a:srgbClr val="FF9900"/>
                </a:solidFill>
              </a:rPr>
              <a:t>x</a:t>
            </a:r>
            <a:r>
              <a:rPr lang="en-IE" sz="2200" dirty="0"/>
              <a:t>) are transformed into area-specific BOLD signals (</a:t>
            </a:r>
            <a:r>
              <a:rPr lang="en-US" altLang="en-US" sz="2200" b="1" dirty="0">
                <a:solidFill>
                  <a:srgbClr val="037C03"/>
                </a:solidFill>
              </a:rPr>
              <a:t>y</a:t>
            </a:r>
            <a:r>
              <a:rPr lang="en-IE" sz="2200" dirty="0"/>
              <a:t>) by a haemodynamic forward model (</a:t>
            </a:r>
            <a:r>
              <a:rPr lang="en-US" altLang="en-US" sz="2200" dirty="0">
                <a:solidFill>
                  <a:srgbClr val="000000"/>
                </a:solidFill>
                <a:cs typeface="Times New Roman" panose="02020603050405020304" pitchFamily="18" charset="0"/>
              </a:rPr>
              <a:t>λ</a:t>
            </a:r>
            <a:r>
              <a:rPr lang="en-IE" sz="2200" dirty="0"/>
              <a:t>).</a:t>
            </a:r>
          </a:p>
          <a:p>
            <a:pPr>
              <a:buFont typeface="Arial" panose="020B0604020202020204" pitchFamily="34" charset="0"/>
              <a:buChar char="•"/>
            </a:pPr>
            <a:r>
              <a:rPr lang="en-IE" sz="2200" dirty="0"/>
              <a:t>Aim: To estimate the parameters of a neural model, such that the predicted/modelled BOLD responses correspond as closely as possible to the observed/measured BOLD responses</a:t>
            </a:r>
          </a:p>
        </p:txBody>
      </p:sp>
      <p:sp>
        <p:nvSpPr>
          <p:cNvPr id="15" name="TextBox 14">
            <a:extLst>
              <a:ext uri="{FF2B5EF4-FFF2-40B4-BE49-F238E27FC236}">
                <a16:creationId xmlns:a16="http://schemas.microsoft.com/office/drawing/2014/main" id="{B5EB794F-B5D9-4FFE-8856-E5CCC86EE5FA}"/>
              </a:ext>
            </a:extLst>
          </p:cNvPr>
          <p:cNvSpPr txBox="1"/>
          <p:nvPr/>
        </p:nvSpPr>
        <p:spPr>
          <a:xfrm>
            <a:off x="7573617" y="4852613"/>
            <a:ext cx="1570383" cy="415498"/>
          </a:xfrm>
          <a:prstGeom prst="rect">
            <a:avLst/>
          </a:prstGeom>
          <a:noFill/>
        </p:spPr>
        <p:txBody>
          <a:bodyPr wrap="square" rtlCol="0">
            <a:spAutoFit/>
          </a:bodyPr>
          <a:lstStyle/>
          <a:p>
            <a:r>
              <a:rPr lang="en-US" sz="1050" dirty="0">
                <a:solidFill>
                  <a:schemeClr val="bg1"/>
                </a:solidFill>
              </a:rPr>
              <a:t>Friston and Stephan, 2007</a:t>
            </a:r>
          </a:p>
        </p:txBody>
      </p:sp>
      <p:grpSp>
        <p:nvGrpSpPr>
          <p:cNvPr id="27" name="Group 26">
            <a:extLst>
              <a:ext uri="{FF2B5EF4-FFF2-40B4-BE49-F238E27FC236}">
                <a16:creationId xmlns:a16="http://schemas.microsoft.com/office/drawing/2014/main" id="{2B3F1653-2BB2-41A3-9C2B-64030965DB38}"/>
              </a:ext>
            </a:extLst>
          </p:cNvPr>
          <p:cNvGrpSpPr/>
          <p:nvPr/>
        </p:nvGrpSpPr>
        <p:grpSpPr>
          <a:xfrm>
            <a:off x="5502703" y="1365806"/>
            <a:ext cx="3354071" cy="2927073"/>
            <a:chOff x="5250378" y="1492611"/>
            <a:chExt cx="3354071" cy="2927073"/>
          </a:xfrm>
        </p:grpSpPr>
        <p:sp>
          <p:nvSpPr>
            <p:cNvPr id="4" name="Rectangle 3">
              <a:extLst>
                <a:ext uri="{FF2B5EF4-FFF2-40B4-BE49-F238E27FC236}">
                  <a16:creationId xmlns:a16="http://schemas.microsoft.com/office/drawing/2014/main" id="{7C5B32BD-4664-4C12-BCD4-B20CFDA905E9}"/>
                </a:ext>
              </a:extLst>
            </p:cNvPr>
            <p:cNvSpPr/>
            <p:nvPr/>
          </p:nvSpPr>
          <p:spPr>
            <a:xfrm>
              <a:off x="5289647" y="1539364"/>
              <a:ext cx="3314802" cy="28803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6" name="Group 15">
              <a:extLst>
                <a:ext uri="{FF2B5EF4-FFF2-40B4-BE49-F238E27FC236}">
                  <a16:creationId xmlns:a16="http://schemas.microsoft.com/office/drawing/2014/main" id="{2E40E307-15F6-49E9-914B-958F276D11F4}"/>
                </a:ext>
              </a:extLst>
            </p:cNvPr>
            <p:cNvGrpSpPr/>
            <p:nvPr/>
          </p:nvGrpSpPr>
          <p:grpSpPr>
            <a:xfrm>
              <a:off x="6084168" y="1492611"/>
              <a:ext cx="1744865" cy="2512149"/>
              <a:chOff x="8547701" y="3899444"/>
              <a:chExt cx="3189869" cy="2512149"/>
            </a:xfrm>
          </p:grpSpPr>
          <p:sp>
            <p:nvSpPr>
              <p:cNvPr id="17" name="Line 48">
                <a:extLst>
                  <a:ext uri="{FF2B5EF4-FFF2-40B4-BE49-F238E27FC236}">
                    <a16:creationId xmlns:a16="http://schemas.microsoft.com/office/drawing/2014/main" id="{5A7FA997-32D0-445A-A58E-73A106BEB230}"/>
                  </a:ext>
                </a:extLst>
              </p:cNvPr>
              <p:cNvSpPr>
                <a:spLocks noChangeShapeType="1"/>
              </p:cNvSpPr>
              <p:nvPr/>
            </p:nvSpPr>
            <p:spPr bwMode="auto">
              <a:xfrm flipH="1">
                <a:off x="9324460" y="4442588"/>
                <a:ext cx="24492" cy="1606142"/>
              </a:xfrm>
              <a:prstGeom prst="line">
                <a:avLst/>
              </a:prstGeom>
              <a:noFill/>
              <a:ln w="38160" cap="sq">
                <a:solidFill>
                  <a:schemeClr val="bg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grpSp>
            <p:nvGrpSpPr>
              <p:cNvPr id="18" name="Group 17">
                <a:extLst>
                  <a:ext uri="{FF2B5EF4-FFF2-40B4-BE49-F238E27FC236}">
                    <a16:creationId xmlns:a16="http://schemas.microsoft.com/office/drawing/2014/main" id="{D677C4E2-9AD7-4944-9A57-1906CEB53E97}"/>
                  </a:ext>
                </a:extLst>
              </p:cNvPr>
              <p:cNvGrpSpPr/>
              <p:nvPr/>
            </p:nvGrpSpPr>
            <p:grpSpPr>
              <a:xfrm>
                <a:off x="8547701" y="3899444"/>
                <a:ext cx="3189869" cy="2512149"/>
                <a:chOff x="8547701" y="3899444"/>
                <a:chExt cx="3189869" cy="2512149"/>
              </a:xfrm>
            </p:grpSpPr>
            <p:sp>
              <p:nvSpPr>
                <p:cNvPr id="20" name="Text Box 47">
                  <a:extLst>
                    <a:ext uri="{FF2B5EF4-FFF2-40B4-BE49-F238E27FC236}">
                      <a16:creationId xmlns:a16="http://schemas.microsoft.com/office/drawing/2014/main" id="{61166543-1D40-4FB9-8C2C-1FF4B7A05058}"/>
                    </a:ext>
                  </a:extLst>
                </p:cNvPr>
                <p:cNvSpPr txBox="1">
                  <a:spLocks noChangeArrowheads="1"/>
                </p:cNvSpPr>
                <p:nvPr/>
              </p:nvSpPr>
              <p:spPr bwMode="auto">
                <a:xfrm>
                  <a:off x="10132346" y="4962571"/>
                  <a:ext cx="1605224" cy="586957"/>
                </a:xfrm>
                <a:prstGeom prst="rect">
                  <a:avLst/>
                </a:prstGeom>
                <a:noFill/>
                <a:ln w="9525">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600" dirty="0"/>
                    <a:t>Haemodynamic</a:t>
                  </a:r>
                </a:p>
                <a:p>
                  <a:pPr eaLnBrk="1">
                    <a:lnSpc>
                      <a:spcPct val="100000"/>
                    </a:lnSpc>
                    <a:buClrTx/>
                    <a:buFontTx/>
                    <a:buNone/>
                  </a:pPr>
                  <a:r>
                    <a:rPr lang="en-US" altLang="en-US" sz="1600" dirty="0"/>
                    <a:t>model</a:t>
                  </a:r>
                </a:p>
              </p:txBody>
            </p:sp>
            <p:grpSp>
              <p:nvGrpSpPr>
                <p:cNvPr id="21" name="Group 20">
                  <a:extLst>
                    <a:ext uri="{FF2B5EF4-FFF2-40B4-BE49-F238E27FC236}">
                      <a16:creationId xmlns:a16="http://schemas.microsoft.com/office/drawing/2014/main" id="{B58A45B5-BA79-44D8-A23A-7B7DD99DFF6D}"/>
                    </a:ext>
                  </a:extLst>
                </p:cNvPr>
                <p:cNvGrpSpPr/>
                <p:nvPr/>
              </p:nvGrpSpPr>
              <p:grpSpPr>
                <a:xfrm>
                  <a:off x="8547701" y="3899444"/>
                  <a:ext cx="1623626" cy="2512149"/>
                  <a:chOff x="6305125" y="1242570"/>
                  <a:chExt cx="1623626" cy="2512149"/>
                </a:xfrm>
              </p:grpSpPr>
              <p:sp>
                <p:nvSpPr>
                  <p:cNvPr id="22" name="Rectangle 49">
                    <a:extLst>
                      <a:ext uri="{FF2B5EF4-FFF2-40B4-BE49-F238E27FC236}">
                        <a16:creationId xmlns:a16="http://schemas.microsoft.com/office/drawing/2014/main" id="{DFB101E9-4B48-49FE-88EC-79AA518CE285}"/>
                      </a:ext>
                    </a:extLst>
                  </p:cNvPr>
                  <p:cNvSpPr>
                    <a:spLocks noChangeArrowheads="1"/>
                  </p:cNvSpPr>
                  <p:nvPr/>
                </p:nvSpPr>
                <p:spPr bwMode="auto">
                  <a:xfrm>
                    <a:off x="6305125" y="2305697"/>
                    <a:ext cx="1623626" cy="639229"/>
                  </a:xfrm>
                  <a:prstGeom prst="rect">
                    <a:avLst/>
                  </a:prstGeom>
                  <a:solidFill>
                    <a:schemeClr val="bg1"/>
                  </a:solidFill>
                  <a:ln w="9360" cap="sq">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700" dirty="0">
                        <a:solidFill>
                          <a:srgbClr val="000000"/>
                        </a:solidFill>
                        <a:cs typeface="Times New Roman" panose="02020603050405020304" pitchFamily="18" charset="0"/>
                      </a:rPr>
                      <a:t>λ</a:t>
                    </a:r>
                  </a:p>
                </p:txBody>
              </p:sp>
              <p:sp>
                <p:nvSpPr>
                  <p:cNvPr id="23" name="Text Box 50">
                    <a:extLst>
                      <a:ext uri="{FF2B5EF4-FFF2-40B4-BE49-F238E27FC236}">
                        <a16:creationId xmlns:a16="http://schemas.microsoft.com/office/drawing/2014/main" id="{BBFDFADA-705D-4A79-BB25-A6EC80550BAB}"/>
                      </a:ext>
                    </a:extLst>
                  </p:cNvPr>
                  <p:cNvSpPr txBox="1">
                    <a:spLocks noChangeArrowheads="1"/>
                  </p:cNvSpPr>
                  <p:nvPr/>
                </p:nvSpPr>
                <p:spPr bwMode="auto">
                  <a:xfrm>
                    <a:off x="6745390" y="3394157"/>
                    <a:ext cx="371251" cy="360562"/>
                  </a:xfrm>
                  <a:prstGeom prst="rect">
                    <a:avLst/>
                  </a:prstGeom>
                  <a:noFill/>
                  <a:ln w="9525">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700" b="1" dirty="0">
                        <a:solidFill>
                          <a:srgbClr val="FF9900"/>
                        </a:solidFill>
                      </a:rPr>
                      <a:t>x</a:t>
                    </a:r>
                  </a:p>
                </p:txBody>
              </p:sp>
              <p:sp>
                <p:nvSpPr>
                  <p:cNvPr id="24" name="Text Box 51">
                    <a:extLst>
                      <a:ext uri="{FF2B5EF4-FFF2-40B4-BE49-F238E27FC236}">
                        <a16:creationId xmlns:a16="http://schemas.microsoft.com/office/drawing/2014/main" id="{823230F0-8027-455C-A51B-BEDFD9E57FA0}"/>
                      </a:ext>
                    </a:extLst>
                  </p:cNvPr>
                  <p:cNvSpPr txBox="1">
                    <a:spLocks noChangeArrowheads="1"/>
                  </p:cNvSpPr>
                  <p:nvPr/>
                </p:nvSpPr>
                <p:spPr bwMode="auto">
                  <a:xfrm>
                    <a:off x="6806139" y="1242570"/>
                    <a:ext cx="683942" cy="510012"/>
                  </a:xfrm>
                  <a:prstGeom prst="rect">
                    <a:avLst/>
                  </a:prstGeom>
                  <a:noFill/>
                  <a:ln w="9525">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700" b="1" dirty="0">
                        <a:solidFill>
                          <a:srgbClr val="23FF23"/>
                        </a:solidFill>
                      </a:rPr>
                      <a:t>y</a:t>
                    </a:r>
                    <a:endParaRPr lang="en-US" altLang="en-US" sz="2700" b="1" dirty="0">
                      <a:solidFill>
                        <a:srgbClr val="92D050"/>
                      </a:solidFill>
                    </a:endParaRPr>
                  </a:p>
                </p:txBody>
              </p:sp>
            </p:grpSp>
          </p:grpSp>
        </p:grpSp>
        <p:sp>
          <p:nvSpPr>
            <p:cNvPr id="25" name="Text Box 6">
              <a:extLst>
                <a:ext uri="{FF2B5EF4-FFF2-40B4-BE49-F238E27FC236}">
                  <a16:creationId xmlns:a16="http://schemas.microsoft.com/office/drawing/2014/main" id="{6A944EA1-87CF-4DC5-BC49-C9870E5DDD29}"/>
                </a:ext>
              </a:extLst>
            </p:cNvPr>
            <p:cNvSpPr txBox="1">
              <a:spLocks noChangeArrowheads="1"/>
            </p:cNvSpPr>
            <p:nvPr/>
          </p:nvSpPr>
          <p:spPr bwMode="auto">
            <a:xfrm>
              <a:off x="5250378" y="1540917"/>
              <a:ext cx="1162796" cy="510012"/>
            </a:xfrm>
            <a:prstGeom prst="rect">
              <a:avLst/>
            </a:prstGeom>
            <a:noFill/>
            <a:ln w="9525">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700" b="1" dirty="0">
                  <a:solidFill>
                    <a:srgbClr val="23FF23"/>
                  </a:solidFill>
                </a:rPr>
                <a:t>BOLD</a:t>
              </a:r>
            </a:p>
          </p:txBody>
        </p:sp>
      </p:grpSp>
      <p:sp>
        <p:nvSpPr>
          <p:cNvPr id="5" name="TextBox 4">
            <a:extLst>
              <a:ext uri="{FF2B5EF4-FFF2-40B4-BE49-F238E27FC236}">
                <a16:creationId xmlns:a16="http://schemas.microsoft.com/office/drawing/2014/main" id="{DCB211B0-19BD-32C8-EAAD-BD5C19D9DCBC}"/>
              </a:ext>
            </a:extLst>
          </p:cNvPr>
          <p:cNvSpPr txBox="1"/>
          <p:nvPr/>
        </p:nvSpPr>
        <p:spPr>
          <a:xfrm>
            <a:off x="7070516" y="4830365"/>
            <a:ext cx="2051720" cy="246221"/>
          </a:xfrm>
          <a:prstGeom prst="rect">
            <a:avLst/>
          </a:prstGeom>
          <a:noFill/>
        </p:spPr>
        <p:txBody>
          <a:bodyPr wrap="square" rtlCol="0">
            <a:spAutoFit/>
          </a:bodyPr>
          <a:lstStyle/>
          <a:p>
            <a:pPr algn="r"/>
            <a:r>
              <a:rPr lang="en-GB" sz="1000" dirty="0"/>
              <a:t>Friston et al. 1993</a:t>
            </a:r>
          </a:p>
        </p:txBody>
      </p:sp>
    </p:spTree>
    <p:extLst>
      <p:ext uri="{BB962C8B-B14F-4D97-AF65-F5344CB8AC3E}">
        <p14:creationId xmlns:p14="http://schemas.microsoft.com/office/powerpoint/2010/main" val="2980915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2963" y="70012"/>
            <a:ext cx="7053542" cy="1050398"/>
          </a:xfrm>
        </p:spPr>
        <p:txBody>
          <a:bodyPr>
            <a:normAutofit fontScale="90000"/>
          </a:bodyPr>
          <a:lstStyle/>
          <a:p>
            <a:pPr algn="ctr"/>
            <a:r>
              <a:rPr lang="en-US" dirty="0">
                <a:solidFill>
                  <a:schemeClr val="tx1"/>
                </a:solidFill>
              </a:rPr>
              <a:t>Activity-dependent changes of</a:t>
            </a:r>
            <a:br>
              <a:rPr lang="en-US" dirty="0">
                <a:solidFill>
                  <a:schemeClr val="tx1"/>
                </a:solidFill>
              </a:rPr>
            </a:br>
            <a:r>
              <a:rPr lang="en-US" dirty="0">
                <a:solidFill>
                  <a:schemeClr val="tx1"/>
                </a:solidFill>
              </a:rPr>
              <a:t>neural function</a:t>
            </a:r>
            <a:br>
              <a:rPr lang="en-US" dirty="0">
                <a:solidFill>
                  <a:schemeClr val="tx1"/>
                </a:solidFill>
              </a:rPr>
            </a:br>
            <a:endParaRPr lang="en-US" dirty="0">
              <a:solidFill>
                <a:schemeClr val="tx1"/>
              </a:solidFill>
            </a:endParaRPr>
          </a:p>
        </p:txBody>
      </p:sp>
      <p:grpSp>
        <p:nvGrpSpPr>
          <p:cNvPr id="56" name="Group 19"/>
          <p:cNvGrpSpPr>
            <a:grpSpLocks/>
          </p:cNvGrpSpPr>
          <p:nvPr/>
        </p:nvGrpSpPr>
        <p:grpSpPr bwMode="auto">
          <a:xfrm>
            <a:off x="116480" y="3817897"/>
            <a:ext cx="1781775" cy="1278070"/>
            <a:chOff x="0" y="3425"/>
            <a:chExt cx="1713" cy="1123"/>
          </a:xfrm>
        </p:grpSpPr>
        <p:pic>
          <p:nvPicPr>
            <p:cNvPr id="58"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4"/>
              <a:ext cx="1696" cy="6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 name="Text Box 22"/>
            <p:cNvSpPr txBox="1">
              <a:spLocks noChangeArrowheads="1"/>
            </p:cNvSpPr>
            <p:nvPr/>
          </p:nvSpPr>
          <p:spPr bwMode="auto">
            <a:xfrm>
              <a:off x="311" y="3425"/>
              <a:ext cx="831"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Driving</a:t>
              </a:r>
            </a:p>
            <a:p>
              <a:pPr eaLnBrk="1">
                <a:lnSpc>
                  <a:spcPct val="100000"/>
                </a:lnSpc>
                <a:buClrTx/>
                <a:buFontTx/>
                <a:buNone/>
              </a:pPr>
              <a:r>
                <a:rPr lang="en-US" altLang="en-US" sz="1200" dirty="0">
                  <a:solidFill>
                    <a:schemeClr val="tx1"/>
                  </a:solidFill>
                </a:rPr>
                <a:t>input </a:t>
              </a:r>
              <a:r>
                <a:rPr lang="en-US" altLang="en-US" sz="1200" i="1" dirty="0">
                  <a:solidFill>
                    <a:schemeClr val="tx1"/>
                  </a:solidFill>
                </a:rPr>
                <a:t>u</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sp>
          <p:nvSpPr>
            <p:cNvPr id="60" name="Line 23"/>
            <p:cNvSpPr>
              <a:spLocks noChangeShapeType="1"/>
            </p:cNvSpPr>
            <p:nvPr/>
          </p:nvSpPr>
          <p:spPr bwMode="auto">
            <a:xfrm>
              <a:off x="56" y="4474"/>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57" name="Text Box 20"/>
            <p:cNvSpPr txBox="1">
              <a:spLocks noChangeArrowheads="1"/>
            </p:cNvSpPr>
            <p:nvPr/>
          </p:nvSpPr>
          <p:spPr bwMode="auto">
            <a:xfrm>
              <a:off x="1545" y="4364"/>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sp>
        <p:nvSpPr>
          <p:cNvPr id="66" name="TextBox 65"/>
          <p:cNvSpPr txBox="1"/>
          <p:nvPr/>
        </p:nvSpPr>
        <p:spPr>
          <a:xfrm>
            <a:off x="7573617" y="4852613"/>
            <a:ext cx="1570383" cy="415498"/>
          </a:xfrm>
          <a:prstGeom prst="rect">
            <a:avLst/>
          </a:prstGeom>
          <a:noFill/>
        </p:spPr>
        <p:txBody>
          <a:bodyPr wrap="square" rtlCol="0">
            <a:spAutoFit/>
          </a:bodyPr>
          <a:lstStyle/>
          <a:p>
            <a:r>
              <a:rPr lang="en-US" sz="1050" dirty="0">
                <a:solidFill>
                  <a:schemeClr val="bg1"/>
                </a:solidFill>
              </a:rPr>
              <a:t>Stephan and Friston, 2007</a:t>
            </a:r>
          </a:p>
        </p:txBody>
      </p:sp>
      <p:pic>
        <p:nvPicPr>
          <p:cNvPr id="67"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434" y="23452"/>
            <a:ext cx="2006664" cy="16894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 name="Line 42"/>
          <p:cNvSpPr>
            <a:spLocks noChangeShapeType="1"/>
          </p:cNvSpPr>
          <p:nvPr/>
        </p:nvSpPr>
        <p:spPr bwMode="auto">
          <a:xfrm flipH="1">
            <a:off x="5154268" y="4886557"/>
            <a:ext cx="1198598" cy="0"/>
          </a:xfrm>
          <a:prstGeom prst="line">
            <a:avLst/>
          </a:prstGeom>
          <a:noFill/>
          <a:ln w="12600" cap="sq">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62" name="Text Box 15"/>
          <p:cNvSpPr txBox="1">
            <a:spLocks noChangeArrowheads="1"/>
          </p:cNvSpPr>
          <p:nvPr/>
        </p:nvSpPr>
        <p:spPr bwMode="auto">
          <a:xfrm>
            <a:off x="3034314" y="2497884"/>
            <a:ext cx="1232772" cy="694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neuronal</a:t>
            </a:r>
          </a:p>
          <a:p>
            <a:pPr eaLnBrk="1">
              <a:lnSpc>
                <a:spcPct val="100000"/>
              </a:lnSpc>
              <a:buClrTx/>
              <a:buFontTx/>
              <a:buNone/>
            </a:pPr>
            <a:r>
              <a:rPr lang="en-US" altLang="en-US" sz="2025" dirty="0">
                <a:solidFill>
                  <a:srgbClr val="FF9900"/>
                </a:solidFill>
              </a:rPr>
              <a:t>states</a:t>
            </a:r>
          </a:p>
        </p:txBody>
      </p:sp>
      <p:sp>
        <p:nvSpPr>
          <p:cNvPr id="63" name="Text Box 27">
            <a:extLst>
              <a:ext uri="{FF2B5EF4-FFF2-40B4-BE49-F238E27FC236}">
                <a16:creationId xmlns:a16="http://schemas.microsoft.com/office/drawing/2014/main" id="{D501DF5E-1150-47B1-8D64-2F8098A5A816}"/>
              </a:ext>
            </a:extLst>
          </p:cNvPr>
          <p:cNvSpPr txBox="1">
            <a:spLocks noChangeArrowheads="1"/>
          </p:cNvSpPr>
          <p:nvPr/>
        </p:nvSpPr>
        <p:spPr bwMode="auto">
          <a:xfrm>
            <a:off x="1698290" y="3107825"/>
            <a:ext cx="966674" cy="440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000000"/>
                </a:solidFill>
              </a:rPr>
              <a:t>Modulatory</a:t>
            </a:r>
          </a:p>
          <a:p>
            <a:pPr eaLnBrk="1">
              <a:lnSpc>
                <a:spcPct val="100000"/>
              </a:lnSpc>
              <a:buClrTx/>
              <a:buFontTx/>
              <a:buNone/>
            </a:pPr>
            <a:r>
              <a:rPr lang="en-US" altLang="en-US" sz="1200" dirty="0">
                <a:solidFill>
                  <a:srgbClr val="000000"/>
                </a:solidFill>
              </a:rPr>
              <a:t>input </a:t>
            </a:r>
            <a:r>
              <a:rPr lang="en-US" altLang="en-US" sz="1200" i="1" dirty="0">
                <a:solidFill>
                  <a:srgbClr val="000000"/>
                </a:solidFill>
              </a:rPr>
              <a:t>u</a:t>
            </a:r>
            <a:r>
              <a:rPr lang="en-US" altLang="en-US" sz="1200" baseline="-25000" dirty="0">
                <a:solidFill>
                  <a:srgbClr val="000000"/>
                </a:solidFill>
              </a:rPr>
              <a:t>2</a:t>
            </a:r>
            <a:r>
              <a:rPr lang="en-US" altLang="en-US" sz="1200" dirty="0">
                <a:solidFill>
                  <a:srgbClr val="000000"/>
                </a:solidFill>
              </a:rPr>
              <a:t>(</a:t>
            </a:r>
            <a:r>
              <a:rPr lang="en-US" altLang="en-US" sz="1200" i="1" dirty="0">
                <a:solidFill>
                  <a:srgbClr val="000000"/>
                </a:solidFill>
              </a:rPr>
              <a:t>t</a:t>
            </a:r>
            <a:r>
              <a:rPr lang="en-US" altLang="en-US" sz="1200" dirty="0">
                <a:solidFill>
                  <a:srgbClr val="000000"/>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grpSp>
        <p:nvGrpSpPr>
          <p:cNvPr id="64" name="Group 63">
            <a:extLst>
              <a:ext uri="{FF2B5EF4-FFF2-40B4-BE49-F238E27FC236}">
                <a16:creationId xmlns:a16="http://schemas.microsoft.com/office/drawing/2014/main" id="{DABE7BF8-5205-4CB5-9ED6-BDE1D0B8B3BA}"/>
              </a:ext>
            </a:extLst>
          </p:cNvPr>
          <p:cNvGrpSpPr/>
          <p:nvPr/>
        </p:nvGrpSpPr>
        <p:grpSpPr>
          <a:xfrm>
            <a:off x="116480" y="1186096"/>
            <a:ext cx="7541607" cy="3945824"/>
            <a:chOff x="116480" y="1186096"/>
            <a:chExt cx="7541607" cy="3945824"/>
          </a:xfrm>
        </p:grpSpPr>
        <p:grpSp>
          <p:nvGrpSpPr>
            <p:cNvPr id="65" name="Group 64">
              <a:extLst>
                <a:ext uri="{FF2B5EF4-FFF2-40B4-BE49-F238E27FC236}">
                  <a16:creationId xmlns:a16="http://schemas.microsoft.com/office/drawing/2014/main" id="{3B043FA5-F047-413D-8E23-0B542600E28E}"/>
                </a:ext>
              </a:extLst>
            </p:cNvPr>
            <p:cNvGrpSpPr/>
            <p:nvPr/>
          </p:nvGrpSpPr>
          <p:grpSpPr>
            <a:xfrm>
              <a:off x="414844" y="1186096"/>
              <a:ext cx="6803204" cy="2843893"/>
              <a:chOff x="553126" y="1581461"/>
              <a:chExt cx="9070938" cy="3791856"/>
            </a:xfrm>
          </p:grpSpPr>
          <p:cxnSp>
            <p:nvCxnSpPr>
              <p:cNvPr id="90" name="AutoShape 3">
                <a:extLst>
                  <a:ext uri="{FF2B5EF4-FFF2-40B4-BE49-F238E27FC236}">
                    <a16:creationId xmlns:a16="http://schemas.microsoft.com/office/drawing/2014/main" id="{AFB73396-3507-4847-9177-D5640F32CB4D}"/>
                  </a:ext>
                </a:extLst>
              </p:cNvPr>
              <p:cNvCxnSpPr>
                <a:cxnSpLocks noChangeShapeType="1"/>
                <a:stCxn id="99" idx="0"/>
                <a:endCxn id="95" idx="2"/>
              </p:cNvCxnSpPr>
              <p:nvPr/>
            </p:nvCxnSpPr>
            <p:spPr bwMode="auto">
              <a:xfrm rot="5400000" flipH="1" flipV="1">
                <a:off x="3185000" y="2263934"/>
                <a:ext cx="386273" cy="5895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1" name="AutoShape 4">
                <a:extLst>
                  <a:ext uri="{FF2B5EF4-FFF2-40B4-BE49-F238E27FC236}">
                    <a16:creationId xmlns:a16="http://schemas.microsoft.com/office/drawing/2014/main" id="{FB3634EA-9007-42B5-87FA-979F70DAD25E}"/>
                  </a:ext>
                </a:extLst>
              </p:cNvPr>
              <p:cNvCxnSpPr>
                <a:cxnSpLocks noChangeShapeType="1"/>
                <a:stCxn id="101" idx="0"/>
                <a:endCxn id="94" idx="2"/>
              </p:cNvCxnSpPr>
              <p:nvPr/>
            </p:nvCxnSpPr>
            <p:spPr bwMode="auto">
              <a:xfrm rot="16200000" flipV="1">
                <a:off x="4551582" y="2410204"/>
                <a:ext cx="641445" cy="398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 name="AutoShape 5">
                <a:extLst>
                  <a:ext uri="{FF2B5EF4-FFF2-40B4-BE49-F238E27FC236}">
                    <a16:creationId xmlns:a16="http://schemas.microsoft.com/office/drawing/2014/main" id="{FE7E1722-7578-4C0C-B16B-34C06C6790F8}"/>
                  </a:ext>
                </a:extLst>
              </p:cNvPr>
              <p:cNvCxnSpPr>
                <a:cxnSpLocks noChangeShapeType="1"/>
                <a:stCxn id="98" idx="0"/>
                <a:endCxn id="96" idx="2"/>
              </p:cNvCxnSpPr>
              <p:nvPr/>
            </p:nvCxnSpPr>
            <p:spPr bwMode="auto">
              <a:xfrm rot="5400000" flipH="1" flipV="1">
                <a:off x="586651" y="2527099"/>
                <a:ext cx="900385" cy="99057"/>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3" name="Text Box 6">
                <a:extLst>
                  <a:ext uri="{FF2B5EF4-FFF2-40B4-BE49-F238E27FC236}">
                    <a16:creationId xmlns:a16="http://schemas.microsoft.com/office/drawing/2014/main" id="{9D883886-51D0-4038-9E39-9B600BA54208}"/>
                  </a:ext>
                </a:extLst>
              </p:cNvPr>
              <p:cNvSpPr txBox="1">
                <a:spLocks noChangeArrowheads="1"/>
              </p:cNvSpPr>
              <p:nvPr/>
            </p:nvSpPr>
            <p:spPr bwMode="auto">
              <a:xfrm>
                <a:off x="5729420" y="1616422"/>
                <a:ext cx="1124324" cy="51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23FF23"/>
                    </a:solidFill>
                  </a:rPr>
                  <a:t>BOLD</a:t>
                </a:r>
              </a:p>
            </p:txBody>
          </p:sp>
          <p:sp>
            <p:nvSpPr>
              <p:cNvPr id="94" name="Text Box 7">
                <a:extLst>
                  <a:ext uri="{FF2B5EF4-FFF2-40B4-BE49-F238E27FC236}">
                    <a16:creationId xmlns:a16="http://schemas.microsoft.com/office/drawing/2014/main" id="{13521407-1432-4E30-AEF0-16873343AEDE}"/>
                  </a:ext>
                </a:extLst>
              </p:cNvPr>
              <p:cNvSpPr txBox="1">
                <a:spLocks noChangeArrowheads="1"/>
              </p:cNvSpPr>
              <p:nvPr/>
            </p:nvSpPr>
            <p:spPr bwMode="auto">
              <a:xfrm>
                <a:off x="4530131" y="1581461"/>
                <a:ext cx="680363"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95" name="Text Box 8">
                <a:extLst>
                  <a:ext uri="{FF2B5EF4-FFF2-40B4-BE49-F238E27FC236}">
                    <a16:creationId xmlns:a16="http://schemas.microsoft.com/office/drawing/2014/main" id="{DEE999F5-60EE-4ECA-B81A-FF9C2112407E}"/>
                  </a:ext>
                </a:extLst>
              </p:cNvPr>
              <p:cNvSpPr txBox="1">
                <a:spLocks noChangeArrowheads="1"/>
              </p:cNvSpPr>
              <p:nvPr/>
            </p:nvSpPr>
            <p:spPr bwMode="auto">
              <a:xfrm>
                <a:off x="3041940" y="1590261"/>
                <a:ext cx="731347"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96" name="Text Box 9">
                <a:extLst>
                  <a:ext uri="{FF2B5EF4-FFF2-40B4-BE49-F238E27FC236}">
                    <a16:creationId xmlns:a16="http://schemas.microsoft.com/office/drawing/2014/main" id="{4FBCB80F-A807-437B-9791-B0C57702DEF2}"/>
                  </a:ext>
                </a:extLst>
              </p:cNvPr>
              <p:cNvSpPr txBox="1">
                <a:spLocks noChangeArrowheads="1"/>
              </p:cNvSpPr>
              <p:nvPr/>
            </p:nvSpPr>
            <p:spPr bwMode="auto">
              <a:xfrm>
                <a:off x="675814" y="1616422"/>
                <a:ext cx="821116"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97" name="Line 10">
                <a:extLst>
                  <a:ext uri="{FF2B5EF4-FFF2-40B4-BE49-F238E27FC236}">
                    <a16:creationId xmlns:a16="http://schemas.microsoft.com/office/drawing/2014/main" id="{12A88895-8E14-4C96-A315-929913E83F2C}"/>
                  </a:ext>
                </a:extLst>
              </p:cNvPr>
              <p:cNvSpPr>
                <a:spLocks noChangeShapeType="1"/>
              </p:cNvSpPr>
              <p:nvPr/>
            </p:nvSpPr>
            <p:spPr bwMode="auto">
              <a:xfrm flipH="1">
                <a:off x="1144259" y="2784551"/>
                <a:ext cx="1889715" cy="393547"/>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98" name="Text Box 11">
                <a:extLst>
                  <a:ext uri="{FF2B5EF4-FFF2-40B4-BE49-F238E27FC236}">
                    <a16:creationId xmlns:a16="http://schemas.microsoft.com/office/drawing/2014/main" id="{2461A55A-10EA-478E-BCA2-2BEA6708CB14}"/>
                  </a:ext>
                </a:extLst>
              </p:cNvPr>
              <p:cNvSpPr txBox="1">
                <a:spLocks noChangeArrowheads="1"/>
              </p:cNvSpPr>
              <p:nvPr/>
            </p:nvSpPr>
            <p:spPr bwMode="auto">
              <a:xfrm>
                <a:off x="553126" y="3026819"/>
                <a:ext cx="868377"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dirty="0">
                    <a:solidFill>
                      <a:schemeClr val="tx1"/>
                    </a:solidFill>
                  </a:rPr>
                  <a:t>x</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99" name="Text Box 12">
                <a:extLst>
                  <a:ext uri="{FF2B5EF4-FFF2-40B4-BE49-F238E27FC236}">
                    <a16:creationId xmlns:a16="http://schemas.microsoft.com/office/drawing/2014/main" id="{C478100B-975D-4F02-BA95-9B022FD8353A}"/>
                  </a:ext>
                </a:extLst>
              </p:cNvPr>
              <p:cNvSpPr txBox="1">
                <a:spLocks noChangeArrowheads="1"/>
              </p:cNvSpPr>
              <p:nvPr/>
            </p:nvSpPr>
            <p:spPr bwMode="auto">
              <a:xfrm>
                <a:off x="2924032" y="2486546"/>
                <a:ext cx="849255"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2</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100" name="Line 13">
                <a:extLst>
                  <a:ext uri="{FF2B5EF4-FFF2-40B4-BE49-F238E27FC236}">
                    <a16:creationId xmlns:a16="http://schemas.microsoft.com/office/drawing/2014/main" id="{5B947EA3-DD8D-42B6-9937-00DAFC3ABA6D}"/>
                  </a:ext>
                </a:extLst>
              </p:cNvPr>
              <p:cNvSpPr>
                <a:spLocks noChangeShapeType="1"/>
              </p:cNvSpPr>
              <p:nvPr/>
            </p:nvSpPr>
            <p:spPr bwMode="auto">
              <a:xfrm flipH="1" flipV="1">
                <a:off x="3712741" y="2652610"/>
                <a:ext cx="804643" cy="391272"/>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01" name="Text Box 14">
                <a:extLst>
                  <a:ext uri="{FF2B5EF4-FFF2-40B4-BE49-F238E27FC236}">
                    <a16:creationId xmlns:a16="http://schemas.microsoft.com/office/drawing/2014/main" id="{4EC42EDC-B22F-411E-AC47-AFC3438833C7}"/>
                  </a:ext>
                </a:extLst>
              </p:cNvPr>
              <p:cNvSpPr txBox="1">
                <a:spLocks noChangeArrowheads="1"/>
              </p:cNvSpPr>
              <p:nvPr/>
            </p:nvSpPr>
            <p:spPr bwMode="auto">
              <a:xfrm>
                <a:off x="4405850" y="2732918"/>
                <a:ext cx="936891" cy="586956"/>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3</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102" name="Text Box 15">
                <a:extLst>
                  <a:ext uri="{FF2B5EF4-FFF2-40B4-BE49-F238E27FC236}">
                    <a16:creationId xmlns:a16="http://schemas.microsoft.com/office/drawing/2014/main" id="{E5B2BC87-36D0-429F-A29E-E009295DA5F2}"/>
                  </a:ext>
                </a:extLst>
              </p:cNvPr>
              <p:cNvSpPr txBox="1">
                <a:spLocks noChangeArrowheads="1"/>
              </p:cNvSpPr>
              <p:nvPr/>
            </p:nvSpPr>
            <p:spPr bwMode="auto">
              <a:xfrm>
                <a:off x="4045752" y="3330511"/>
                <a:ext cx="1643696" cy="9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neuronal</a:t>
                </a:r>
              </a:p>
              <a:p>
                <a:pPr eaLnBrk="1">
                  <a:lnSpc>
                    <a:spcPct val="100000"/>
                  </a:lnSpc>
                  <a:buClrTx/>
                  <a:buFontTx/>
                  <a:buNone/>
                </a:pPr>
                <a:r>
                  <a:rPr lang="en-US" altLang="en-US" sz="2025" dirty="0">
                    <a:solidFill>
                      <a:srgbClr val="FF9900"/>
                    </a:solidFill>
                  </a:rPr>
                  <a:t>states</a:t>
                </a:r>
              </a:p>
            </p:txBody>
          </p:sp>
          <p:sp>
            <p:nvSpPr>
              <p:cNvPr id="103" name="Line 16">
                <a:extLst>
                  <a:ext uri="{FF2B5EF4-FFF2-40B4-BE49-F238E27FC236}">
                    <a16:creationId xmlns:a16="http://schemas.microsoft.com/office/drawing/2014/main" id="{F2005B9F-BAE1-41B5-9DDF-3F2359F1ADF2}"/>
                  </a:ext>
                </a:extLst>
              </p:cNvPr>
              <p:cNvSpPr>
                <a:spLocks noChangeShapeType="1"/>
              </p:cNvSpPr>
              <p:nvPr/>
            </p:nvSpPr>
            <p:spPr bwMode="auto">
              <a:xfrm flipV="1">
                <a:off x="1612704" y="2996557"/>
                <a:ext cx="2793145" cy="243009"/>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04" name="Line 17">
                <a:extLst>
                  <a:ext uri="{FF2B5EF4-FFF2-40B4-BE49-F238E27FC236}">
                    <a16:creationId xmlns:a16="http://schemas.microsoft.com/office/drawing/2014/main" id="{1E4ECD39-0B26-414E-89C4-D608097F287B}"/>
                  </a:ext>
                </a:extLst>
              </p:cNvPr>
              <p:cNvSpPr>
                <a:spLocks noChangeShapeType="1"/>
              </p:cNvSpPr>
              <p:nvPr/>
            </p:nvSpPr>
            <p:spPr bwMode="auto">
              <a:xfrm>
                <a:off x="1070813" y="3598373"/>
                <a:ext cx="0" cy="1492293"/>
              </a:xfrm>
              <a:prstGeom prst="line">
                <a:avLst/>
              </a:prstGeom>
              <a:noFill/>
              <a:ln w="2844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05" name="Line 18">
                <a:extLst>
                  <a:ext uri="{FF2B5EF4-FFF2-40B4-BE49-F238E27FC236}">
                    <a16:creationId xmlns:a16="http://schemas.microsoft.com/office/drawing/2014/main" id="{0F190CC4-FB84-4C95-9DAB-A06F3330D973}"/>
                  </a:ext>
                </a:extLst>
              </p:cNvPr>
              <p:cNvSpPr>
                <a:spLocks noChangeShapeType="1"/>
              </p:cNvSpPr>
              <p:nvPr/>
            </p:nvSpPr>
            <p:spPr bwMode="auto">
              <a:xfrm flipV="1">
                <a:off x="2296253" y="3178098"/>
                <a:ext cx="0" cy="1107846"/>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grpSp>
            <p:nvGrpSpPr>
              <p:cNvPr id="106" name="Group 24">
                <a:extLst>
                  <a:ext uri="{FF2B5EF4-FFF2-40B4-BE49-F238E27FC236}">
                    <a16:creationId xmlns:a16="http://schemas.microsoft.com/office/drawing/2014/main" id="{320B26F3-9248-4BB2-B9CB-4C80F2300540}"/>
                  </a:ext>
                </a:extLst>
              </p:cNvPr>
              <p:cNvGrpSpPr>
                <a:grpSpLocks/>
              </p:cNvGrpSpPr>
              <p:nvPr/>
            </p:nvGrpSpPr>
            <p:grpSpPr bwMode="auto">
              <a:xfrm>
                <a:off x="1612705" y="4143767"/>
                <a:ext cx="2635403" cy="1229550"/>
                <a:chOff x="1308" y="2740"/>
                <a:chExt cx="1654" cy="1081"/>
              </a:xfrm>
            </p:grpSpPr>
            <p:grpSp>
              <p:nvGrpSpPr>
                <p:cNvPr id="115" name="Group 25">
                  <a:extLst>
                    <a:ext uri="{FF2B5EF4-FFF2-40B4-BE49-F238E27FC236}">
                      <a16:creationId xmlns:a16="http://schemas.microsoft.com/office/drawing/2014/main" id="{4689174F-6EAF-4BEF-876F-E44D7CDB1203}"/>
                    </a:ext>
                  </a:extLst>
                </p:cNvPr>
                <p:cNvGrpSpPr>
                  <a:grpSpLocks/>
                </p:cNvGrpSpPr>
                <p:nvPr/>
              </p:nvGrpSpPr>
              <p:grpSpPr bwMode="auto">
                <a:xfrm>
                  <a:off x="1308" y="2740"/>
                  <a:ext cx="1654" cy="1033"/>
                  <a:chOff x="1308" y="2740"/>
                  <a:chExt cx="1654" cy="1033"/>
                </a:xfrm>
              </p:grpSpPr>
              <p:pic>
                <p:nvPicPr>
                  <p:cNvPr id="118" name="Picture 26">
                    <a:extLst>
                      <a:ext uri="{FF2B5EF4-FFF2-40B4-BE49-F238E27FC236}">
                        <a16:creationId xmlns:a16="http://schemas.microsoft.com/office/drawing/2014/main" id="{782AD0B5-E576-48ED-B9EB-A40F027608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 y="2753"/>
                    <a:ext cx="1654" cy="10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9" name="Text Box 27">
                    <a:extLst>
                      <a:ext uri="{FF2B5EF4-FFF2-40B4-BE49-F238E27FC236}">
                        <a16:creationId xmlns:a16="http://schemas.microsoft.com/office/drawing/2014/main" id="{39972807-3738-4C73-821D-5D8183E1CFFE}"/>
                      </a:ext>
                    </a:extLst>
                  </p:cNvPr>
                  <p:cNvSpPr txBox="1">
                    <a:spLocks noChangeArrowheads="1"/>
                  </p:cNvSpPr>
                  <p:nvPr/>
                </p:nvSpPr>
                <p:spPr bwMode="auto">
                  <a:xfrm>
                    <a:off x="1717" y="2740"/>
                    <a:ext cx="809"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000000"/>
                        </a:solidFill>
                      </a:rPr>
                      <a:t>Modulatory</a:t>
                    </a:r>
                  </a:p>
                  <a:p>
                    <a:pPr eaLnBrk="1">
                      <a:lnSpc>
                        <a:spcPct val="100000"/>
                      </a:lnSpc>
                      <a:buClrTx/>
                      <a:buFontTx/>
                      <a:buNone/>
                    </a:pPr>
                    <a:r>
                      <a:rPr lang="en-US" altLang="en-US" sz="1200" dirty="0">
                        <a:solidFill>
                          <a:srgbClr val="000000"/>
                        </a:solidFill>
                      </a:rPr>
                      <a:t>input </a:t>
                    </a:r>
                    <a:r>
                      <a:rPr lang="en-US" altLang="en-US" sz="1200" i="1" dirty="0">
                        <a:solidFill>
                          <a:srgbClr val="000000"/>
                        </a:solidFill>
                      </a:rPr>
                      <a:t>u</a:t>
                    </a:r>
                    <a:r>
                      <a:rPr lang="en-US" altLang="en-US" sz="1200" baseline="-25000" dirty="0">
                        <a:solidFill>
                          <a:srgbClr val="000000"/>
                        </a:solidFill>
                      </a:rPr>
                      <a:t>2</a:t>
                    </a:r>
                    <a:r>
                      <a:rPr lang="en-US" altLang="en-US" sz="1200" dirty="0">
                        <a:solidFill>
                          <a:srgbClr val="000000"/>
                        </a:solidFill>
                      </a:rPr>
                      <a:t>(</a:t>
                    </a:r>
                    <a:r>
                      <a:rPr lang="en-US" altLang="en-US" sz="1200" i="1" dirty="0">
                        <a:solidFill>
                          <a:srgbClr val="000000"/>
                        </a:solidFill>
                      </a:rPr>
                      <a:t>t</a:t>
                    </a:r>
                    <a:r>
                      <a:rPr lang="en-US" altLang="en-US" sz="1200" dirty="0">
                        <a:solidFill>
                          <a:srgbClr val="000000"/>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grpSp>
            <p:sp>
              <p:nvSpPr>
                <p:cNvPr id="116" name="Line 28">
                  <a:extLst>
                    <a:ext uri="{FF2B5EF4-FFF2-40B4-BE49-F238E27FC236}">
                      <a16:creationId xmlns:a16="http://schemas.microsoft.com/office/drawing/2014/main" id="{E631ABE9-E90B-4B28-9C81-F0AFB8A0E733}"/>
                    </a:ext>
                  </a:extLst>
                </p:cNvPr>
                <p:cNvSpPr>
                  <a:spLocks noChangeShapeType="1"/>
                </p:cNvSpPr>
                <p:nvPr/>
              </p:nvSpPr>
              <p:spPr bwMode="auto">
                <a:xfrm>
                  <a:off x="1327" y="3719"/>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17" name="Text Box 29">
                  <a:extLst>
                    <a:ext uri="{FF2B5EF4-FFF2-40B4-BE49-F238E27FC236}">
                      <a16:creationId xmlns:a16="http://schemas.microsoft.com/office/drawing/2014/main" id="{E8D881D7-468D-4505-B041-CB5E27B95615}"/>
                    </a:ext>
                  </a:extLst>
                </p:cNvPr>
                <p:cNvSpPr txBox="1">
                  <a:spLocks noChangeArrowheads="1"/>
                </p:cNvSpPr>
                <p:nvPr/>
              </p:nvSpPr>
              <p:spPr bwMode="auto">
                <a:xfrm>
                  <a:off x="2781" y="3576"/>
                  <a:ext cx="14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107" name="Group 46">
                <a:extLst>
                  <a:ext uri="{FF2B5EF4-FFF2-40B4-BE49-F238E27FC236}">
                    <a16:creationId xmlns:a16="http://schemas.microsoft.com/office/drawing/2014/main" id="{665A2197-AAA2-40C0-BBE9-8DB33937C4F8}"/>
                  </a:ext>
                </a:extLst>
              </p:cNvPr>
              <p:cNvGrpSpPr>
                <a:grpSpLocks/>
              </p:cNvGrpSpPr>
              <p:nvPr/>
            </p:nvGrpSpPr>
            <p:grpSpPr bwMode="auto">
              <a:xfrm>
                <a:off x="6305116" y="1590261"/>
                <a:ext cx="3318948" cy="3300789"/>
                <a:chOff x="4032" y="518"/>
                <a:chExt cx="2083" cy="2902"/>
              </a:xfrm>
            </p:grpSpPr>
            <p:sp>
              <p:nvSpPr>
                <p:cNvPr id="108" name="Text Box 47">
                  <a:extLst>
                    <a:ext uri="{FF2B5EF4-FFF2-40B4-BE49-F238E27FC236}">
                      <a16:creationId xmlns:a16="http://schemas.microsoft.com/office/drawing/2014/main" id="{5B3D07AB-FF60-454B-B57E-98E2A70A9D00}"/>
                    </a:ext>
                  </a:extLst>
                </p:cNvPr>
                <p:cNvSpPr txBox="1">
                  <a:spLocks noChangeArrowheads="1"/>
                </p:cNvSpPr>
                <p:nvPr/>
              </p:nvSpPr>
              <p:spPr bwMode="auto">
                <a:xfrm>
                  <a:off x="5065" y="1187"/>
                  <a:ext cx="1050"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haemodynamic</a:t>
                  </a:r>
                </a:p>
                <a:p>
                  <a:pPr eaLnBrk="1">
                    <a:lnSpc>
                      <a:spcPct val="100000"/>
                    </a:lnSpc>
                    <a:buClrTx/>
                    <a:buFontTx/>
                    <a:buNone/>
                  </a:pPr>
                  <a:r>
                    <a:rPr lang="en-US" altLang="en-US" sz="1200" dirty="0">
                      <a:solidFill>
                        <a:schemeClr val="tx1"/>
                      </a:solidFill>
                    </a:rPr>
                    <a:t>model</a:t>
                  </a:r>
                </a:p>
              </p:txBody>
            </p:sp>
            <p:sp>
              <p:nvSpPr>
                <p:cNvPr id="109" name="Line 48">
                  <a:extLst>
                    <a:ext uri="{FF2B5EF4-FFF2-40B4-BE49-F238E27FC236}">
                      <a16:creationId xmlns:a16="http://schemas.microsoft.com/office/drawing/2014/main" id="{1ED8C54F-368A-40B3-9802-E8A4A6878851}"/>
                    </a:ext>
                  </a:extLst>
                </p:cNvPr>
                <p:cNvSpPr>
                  <a:spLocks noChangeShapeType="1"/>
                </p:cNvSpPr>
                <p:nvPr/>
              </p:nvSpPr>
              <p:spPr bwMode="auto">
                <a:xfrm flipH="1">
                  <a:off x="4513" y="966"/>
                  <a:ext cx="23" cy="1082"/>
                </a:xfrm>
                <a:prstGeom prst="line">
                  <a:avLst/>
                </a:prstGeom>
                <a:noFill/>
                <a:ln w="3816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10" name="Rectangle 49">
                  <a:extLst>
                    <a:ext uri="{FF2B5EF4-FFF2-40B4-BE49-F238E27FC236}">
                      <a16:creationId xmlns:a16="http://schemas.microsoft.com/office/drawing/2014/main" id="{8A381B35-1B8C-405A-9695-9BE665E9DCE5}"/>
                    </a:ext>
                  </a:extLst>
                </p:cNvPr>
                <p:cNvSpPr>
                  <a:spLocks noChangeArrowheads="1"/>
                </p:cNvSpPr>
                <p:nvPr/>
              </p:nvSpPr>
              <p:spPr bwMode="auto">
                <a:xfrm>
                  <a:off x="4032" y="1147"/>
                  <a:ext cx="1019" cy="562"/>
                </a:xfrm>
                <a:prstGeom prst="rect">
                  <a:avLst/>
                </a:prstGeom>
                <a:solidFill>
                  <a:schemeClr val="bg1"/>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000000"/>
                      </a:solidFill>
                      <a:cs typeface="Times New Roman" panose="02020603050405020304" pitchFamily="18" charset="0"/>
                    </a:rPr>
                    <a:t>λ</a:t>
                  </a:r>
                </a:p>
              </p:txBody>
            </p:sp>
            <p:sp>
              <p:nvSpPr>
                <p:cNvPr id="111" name="Text Box 50">
                  <a:extLst>
                    <a:ext uri="{FF2B5EF4-FFF2-40B4-BE49-F238E27FC236}">
                      <a16:creationId xmlns:a16="http://schemas.microsoft.com/office/drawing/2014/main" id="{79007C50-EAB4-439D-90D4-B9A05E71C906}"/>
                    </a:ext>
                  </a:extLst>
                </p:cNvPr>
                <p:cNvSpPr txBox="1">
                  <a:spLocks noChangeArrowheads="1"/>
                </p:cNvSpPr>
                <p:nvPr/>
              </p:nvSpPr>
              <p:spPr bwMode="auto">
                <a:xfrm>
                  <a:off x="4403" y="2004"/>
                  <a:ext cx="235"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x</a:t>
                  </a:r>
                </a:p>
              </p:txBody>
            </p:sp>
            <p:sp>
              <p:nvSpPr>
                <p:cNvPr id="112" name="Text Box 51">
                  <a:extLst>
                    <a:ext uri="{FF2B5EF4-FFF2-40B4-BE49-F238E27FC236}">
                      <a16:creationId xmlns:a16="http://schemas.microsoft.com/office/drawing/2014/main" id="{9D115482-3F97-432B-8A5C-7FE143A14FB3}"/>
                    </a:ext>
                  </a:extLst>
                </p:cNvPr>
                <p:cNvSpPr txBox="1">
                  <a:spLocks noChangeArrowheads="1"/>
                </p:cNvSpPr>
                <p:nvPr/>
              </p:nvSpPr>
              <p:spPr bwMode="auto">
                <a:xfrm>
                  <a:off x="4403" y="518"/>
                  <a:ext cx="223"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23FF23"/>
                      </a:solidFill>
                    </a:rPr>
                    <a:t>y</a:t>
                  </a:r>
                  <a:endParaRPr lang="en-US" altLang="en-US" sz="2025" dirty="0">
                    <a:solidFill>
                      <a:srgbClr val="037C03"/>
                    </a:solidFill>
                  </a:endParaRPr>
                </a:p>
              </p:txBody>
            </p:sp>
            <p:sp>
              <p:nvSpPr>
                <p:cNvPr id="113" name="Line 52">
                  <a:extLst>
                    <a:ext uri="{FF2B5EF4-FFF2-40B4-BE49-F238E27FC236}">
                      <a16:creationId xmlns:a16="http://schemas.microsoft.com/office/drawing/2014/main" id="{BBA7B4FB-18AB-4ED1-839A-80BDA7FDDADA}"/>
                    </a:ext>
                  </a:extLst>
                </p:cNvPr>
                <p:cNvSpPr>
                  <a:spLocks noChangeShapeType="1"/>
                </p:cNvSpPr>
                <p:nvPr/>
              </p:nvSpPr>
              <p:spPr bwMode="auto">
                <a:xfrm>
                  <a:off x="4513" y="2359"/>
                  <a:ext cx="0" cy="1061"/>
                </a:xfrm>
                <a:prstGeom prst="line">
                  <a:avLst/>
                </a:prstGeom>
                <a:noFill/>
                <a:ln w="38160" cap="sq">
                  <a:solidFill>
                    <a:srgbClr val="000000"/>
                  </a:solidFill>
                  <a:prstDash val="sysDot"/>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14" name="Text Box 53">
                  <a:extLst>
                    <a:ext uri="{FF2B5EF4-FFF2-40B4-BE49-F238E27FC236}">
                      <a16:creationId xmlns:a16="http://schemas.microsoft.com/office/drawing/2014/main" id="{2A9D8C2F-03E4-4079-976C-D554A81E6BF2}"/>
                    </a:ext>
                  </a:extLst>
                </p:cNvPr>
                <p:cNvSpPr txBox="1">
                  <a:spLocks noChangeArrowheads="1"/>
                </p:cNvSpPr>
                <p:nvPr/>
              </p:nvSpPr>
              <p:spPr bwMode="auto">
                <a:xfrm>
                  <a:off x="4596" y="2713"/>
                  <a:ext cx="78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integration</a:t>
                  </a:r>
                </a:p>
              </p:txBody>
            </p:sp>
          </p:grpSp>
        </p:grpSp>
        <p:grpSp>
          <p:nvGrpSpPr>
            <p:cNvPr id="68" name="Group 19">
              <a:extLst>
                <a:ext uri="{FF2B5EF4-FFF2-40B4-BE49-F238E27FC236}">
                  <a16:creationId xmlns:a16="http://schemas.microsoft.com/office/drawing/2014/main" id="{7AB897B6-4B7E-4582-8518-8D57DFBC3B2F}"/>
                </a:ext>
              </a:extLst>
            </p:cNvPr>
            <p:cNvGrpSpPr>
              <a:grpSpLocks/>
            </p:cNvGrpSpPr>
            <p:nvPr/>
          </p:nvGrpSpPr>
          <p:grpSpPr bwMode="auto">
            <a:xfrm>
              <a:off x="116480" y="3812212"/>
              <a:ext cx="1781775" cy="1283762"/>
              <a:chOff x="0" y="3420"/>
              <a:chExt cx="1713" cy="1128"/>
            </a:xfrm>
          </p:grpSpPr>
          <p:pic>
            <p:nvPicPr>
              <p:cNvPr id="86" name="Picture 21">
                <a:extLst>
                  <a:ext uri="{FF2B5EF4-FFF2-40B4-BE49-F238E27FC236}">
                    <a16:creationId xmlns:a16="http://schemas.microsoft.com/office/drawing/2014/main" id="{496A3105-7CE4-430E-8476-E004E30F0E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4"/>
                <a:ext cx="1696" cy="6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 name="Text Box 22">
                <a:extLst>
                  <a:ext uri="{FF2B5EF4-FFF2-40B4-BE49-F238E27FC236}">
                    <a16:creationId xmlns:a16="http://schemas.microsoft.com/office/drawing/2014/main" id="{A2E65604-7D01-4945-B1F1-25B5099F6AED}"/>
                  </a:ext>
                </a:extLst>
              </p:cNvPr>
              <p:cNvSpPr txBox="1">
                <a:spLocks noChangeArrowheads="1"/>
              </p:cNvSpPr>
              <p:nvPr/>
            </p:nvSpPr>
            <p:spPr bwMode="auto">
              <a:xfrm>
                <a:off x="313" y="3420"/>
                <a:ext cx="831"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Driving</a:t>
                </a:r>
              </a:p>
              <a:p>
                <a:pPr eaLnBrk="1">
                  <a:lnSpc>
                    <a:spcPct val="100000"/>
                  </a:lnSpc>
                  <a:buClrTx/>
                  <a:buFontTx/>
                  <a:buNone/>
                </a:pPr>
                <a:r>
                  <a:rPr lang="en-US" altLang="en-US" sz="1200" dirty="0">
                    <a:solidFill>
                      <a:schemeClr val="tx1"/>
                    </a:solidFill>
                  </a:rPr>
                  <a:t>input </a:t>
                </a:r>
                <a:r>
                  <a:rPr lang="en-US" altLang="en-US" sz="1200" i="1" dirty="0">
                    <a:solidFill>
                      <a:schemeClr val="tx1"/>
                    </a:solidFill>
                  </a:rPr>
                  <a:t>u</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sp>
            <p:nvSpPr>
              <p:cNvPr id="88" name="Line 23">
                <a:extLst>
                  <a:ext uri="{FF2B5EF4-FFF2-40B4-BE49-F238E27FC236}">
                    <a16:creationId xmlns:a16="http://schemas.microsoft.com/office/drawing/2014/main" id="{E885C5BF-E855-4388-B050-EDEDF8A5FA7B}"/>
                  </a:ext>
                </a:extLst>
              </p:cNvPr>
              <p:cNvSpPr>
                <a:spLocks noChangeShapeType="1"/>
              </p:cNvSpPr>
              <p:nvPr/>
            </p:nvSpPr>
            <p:spPr bwMode="auto">
              <a:xfrm>
                <a:off x="56" y="4474"/>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9" name="Text Box 20">
                <a:extLst>
                  <a:ext uri="{FF2B5EF4-FFF2-40B4-BE49-F238E27FC236}">
                    <a16:creationId xmlns:a16="http://schemas.microsoft.com/office/drawing/2014/main" id="{EB246706-434D-4C80-AE81-2A9F1130D481}"/>
                  </a:ext>
                </a:extLst>
              </p:cNvPr>
              <p:cNvSpPr txBox="1">
                <a:spLocks noChangeArrowheads="1"/>
              </p:cNvSpPr>
              <p:nvPr/>
            </p:nvSpPr>
            <p:spPr bwMode="auto">
              <a:xfrm>
                <a:off x="1545" y="4364"/>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69" name="Group 68">
              <a:extLst>
                <a:ext uri="{FF2B5EF4-FFF2-40B4-BE49-F238E27FC236}">
                  <a16:creationId xmlns:a16="http://schemas.microsoft.com/office/drawing/2014/main" id="{424FFBEB-A8EE-4EB3-AF4E-833920E98AD3}"/>
                </a:ext>
              </a:extLst>
            </p:cNvPr>
            <p:cNvGrpSpPr/>
            <p:nvPr/>
          </p:nvGrpSpPr>
          <p:grpSpPr>
            <a:xfrm>
              <a:off x="3907869" y="3354359"/>
              <a:ext cx="3750218" cy="1777561"/>
              <a:chOff x="5204117" y="4917210"/>
              <a:chExt cx="4968071" cy="2323931"/>
            </a:xfrm>
          </p:grpSpPr>
          <p:sp>
            <p:nvSpPr>
              <p:cNvPr id="72" name="AutoShape 6">
                <a:extLst>
                  <a:ext uri="{FF2B5EF4-FFF2-40B4-BE49-F238E27FC236}">
                    <a16:creationId xmlns:a16="http://schemas.microsoft.com/office/drawing/2014/main" id="{273EEB08-A8F6-4C58-BB8B-8506175595ED}"/>
                  </a:ext>
                </a:extLst>
              </p:cNvPr>
              <p:cNvSpPr>
                <a:spLocks noChangeArrowheads="1"/>
              </p:cNvSpPr>
              <p:nvPr/>
            </p:nvSpPr>
            <p:spPr bwMode="auto">
              <a:xfrm>
                <a:off x="5204117" y="6414053"/>
                <a:ext cx="4968070" cy="827088"/>
              </a:xfrm>
              <a:prstGeom prst="roundRect">
                <a:avLst>
                  <a:gd name="adj" fmla="val 176"/>
                </a:avLst>
              </a:prstGeom>
              <a:solidFill>
                <a:srgbClr val="66FF33"/>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grpSp>
            <p:nvGrpSpPr>
              <p:cNvPr id="73" name="Group 33">
                <a:extLst>
                  <a:ext uri="{FF2B5EF4-FFF2-40B4-BE49-F238E27FC236}">
                    <a16:creationId xmlns:a16="http://schemas.microsoft.com/office/drawing/2014/main" id="{AD15D334-AE1A-49E0-874C-928CE0CACEB7}"/>
                  </a:ext>
                </a:extLst>
              </p:cNvPr>
              <p:cNvGrpSpPr>
                <a:grpSpLocks/>
              </p:cNvGrpSpPr>
              <p:nvPr/>
            </p:nvGrpSpPr>
            <p:grpSpPr bwMode="auto">
              <a:xfrm>
                <a:off x="5204118" y="4917210"/>
                <a:ext cx="4968070" cy="1712952"/>
                <a:chOff x="3341" y="3443"/>
                <a:chExt cx="3118" cy="1506"/>
              </a:xfrm>
            </p:grpSpPr>
            <p:sp>
              <p:nvSpPr>
                <p:cNvPr id="76" name="Rectangle 34">
                  <a:extLst>
                    <a:ext uri="{FF2B5EF4-FFF2-40B4-BE49-F238E27FC236}">
                      <a16:creationId xmlns:a16="http://schemas.microsoft.com/office/drawing/2014/main" id="{D2C84E9B-A8F1-463D-9255-73FC4E612F43}"/>
                    </a:ext>
                  </a:extLst>
                </p:cNvPr>
                <p:cNvSpPr>
                  <a:spLocks noChangeArrowheads="1"/>
                </p:cNvSpPr>
                <p:nvPr/>
              </p:nvSpPr>
              <p:spPr bwMode="auto">
                <a:xfrm>
                  <a:off x="3341" y="3443"/>
                  <a:ext cx="3118" cy="1316"/>
                </a:xfrm>
                <a:prstGeom prst="rect">
                  <a:avLst/>
                </a:prstGeom>
                <a:solidFill>
                  <a:srgbClr val="66FF33"/>
                </a:solidFill>
                <a:ln w="12600" cap="sq">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sp>
              <p:nvSpPr>
                <p:cNvPr id="77" name="Text Box 35">
                  <a:extLst>
                    <a:ext uri="{FF2B5EF4-FFF2-40B4-BE49-F238E27FC236}">
                      <a16:creationId xmlns:a16="http://schemas.microsoft.com/office/drawing/2014/main" id="{ACB3BC10-5978-4B2F-8E7F-C80B1A8930F5}"/>
                    </a:ext>
                  </a:extLst>
                </p:cNvPr>
                <p:cNvSpPr txBox="1">
                  <a:spLocks noChangeArrowheads="1"/>
                </p:cNvSpPr>
                <p:nvPr/>
              </p:nvSpPr>
              <p:spPr bwMode="auto">
                <a:xfrm>
                  <a:off x="3428" y="3681"/>
                  <a:ext cx="1323"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Endogenous connectivity</a:t>
                  </a:r>
                </a:p>
              </p:txBody>
            </p:sp>
            <p:sp>
              <p:nvSpPr>
                <p:cNvPr id="78" name="Text Box 37">
                  <a:extLst>
                    <a:ext uri="{FF2B5EF4-FFF2-40B4-BE49-F238E27FC236}">
                      <a16:creationId xmlns:a16="http://schemas.microsoft.com/office/drawing/2014/main" id="{FF473344-04E7-4736-8723-1495C96D2369}"/>
                    </a:ext>
                  </a:extLst>
                </p:cNvPr>
                <p:cNvSpPr txBox="1">
                  <a:spLocks noChangeArrowheads="1"/>
                </p:cNvSpPr>
                <p:nvPr/>
              </p:nvSpPr>
              <p:spPr bwMode="auto">
                <a:xfrm>
                  <a:off x="3444" y="4156"/>
                  <a:ext cx="956"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Modulation of</a:t>
                  </a:r>
                </a:p>
                <a:p>
                  <a:pPr eaLnBrk="1">
                    <a:lnSpc>
                      <a:spcPct val="100000"/>
                    </a:lnSpc>
                    <a:buClrTx/>
                    <a:buFontTx/>
                    <a:buNone/>
                  </a:pPr>
                  <a:r>
                    <a:rPr lang="en-US" altLang="en-US" sz="1200" dirty="0">
                      <a:solidFill>
                        <a:srgbClr val="FFFFFF"/>
                      </a:solidFill>
                    </a:rPr>
                    <a:t>connectivity</a:t>
                  </a:r>
                </a:p>
              </p:txBody>
            </p:sp>
            <p:sp>
              <p:nvSpPr>
                <p:cNvPr id="79" name="Line 38">
                  <a:extLst>
                    <a:ext uri="{FF2B5EF4-FFF2-40B4-BE49-F238E27FC236}">
                      <a16:creationId xmlns:a16="http://schemas.microsoft.com/office/drawing/2014/main" id="{A8365F4E-ADCC-471E-B905-A5988C863706}"/>
                    </a:ext>
                  </a:extLst>
                </p:cNvPr>
                <p:cNvSpPr>
                  <a:spLocks noChangeShapeType="1"/>
                </p:cNvSpPr>
                <p:nvPr/>
              </p:nvSpPr>
              <p:spPr bwMode="auto">
                <a:xfrm flipH="1">
                  <a:off x="4180" y="4819"/>
                  <a:ext cx="1141" cy="0"/>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0" name="Text Box 39">
                  <a:extLst>
                    <a:ext uri="{FF2B5EF4-FFF2-40B4-BE49-F238E27FC236}">
                      <a16:creationId xmlns:a16="http://schemas.microsoft.com/office/drawing/2014/main" id="{35DD6492-EA49-4523-ADAD-9E4F5A6C2966}"/>
                    </a:ext>
                  </a:extLst>
                </p:cNvPr>
                <p:cNvSpPr txBox="1">
                  <a:spLocks noChangeArrowheads="1"/>
                </p:cNvSpPr>
                <p:nvPr/>
              </p:nvSpPr>
              <p:spPr bwMode="auto">
                <a:xfrm>
                  <a:off x="3377" y="3454"/>
                  <a:ext cx="1414"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rgbClr val="000000"/>
                      </a:solidFill>
                    </a:rPr>
                    <a:t>Neural state equation</a:t>
                  </a:r>
                </a:p>
              </p:txBody>
            </p:sp>
            <p:graphicFrame>
              <p:nvGraphicFramePr>
                <p:cNvPr id="81" name="Object 40">
                  <a:extLst>
                    <a:ext uri="{FF2B5EF4-FFF2-40B4-BE49-F238E27FC236}">
                      <a16:creationId xmlns:a16="http://schemas.microsoft.com/office/drawing/2014/main" id="{BCBFF701-7E6E-4C30-82F9-7EA00EC3DC28}"/>
                    </a:ext>
                  </a:extLst>
                </p:cNvPr>
                <p:cNvGraphicFramePr>
                  <a:graphicFrameLocks noChangeAspect="1"/>
                </p:cNvGraphicFramePr>
                <p:nvPr/>
              </p:nvGraphicFramePr>
              <p:xfrm>
                <a:off x="4925" y="3555"/>
                <a:ext cx="1404" cy="268"/>
              </p:xfrm>
              <a:graphic>
                <a:graphicData uri="http://schemas.openxmlformats.org/presentationml/2006/ole">
                  <mc:AlternateContent xmlns:mc="http://schemas.openxmlformats.org/markup-compatibility/2006">
                    <mc:Choice xmlns:v="urn:schemas-microsoft-com:vml" Requires="v">
                      <p:oleObj r:id="rId6" imgW="1638993" imgH="235184" progId="">
                        <p:embed/>
                      </p:oleObj>
                    </mc:Choice>
                    <mc:Fallback>
                      <p:oleObj r:id="rId6" imgW="1638993" imgH="235184" progId="">
                        <p:embed/>
                        <p:pic>
                          <p:nvPicPr>
                            <p:cNvPr id="81" name="Object 40">
                              <a:extLst>
                                <a:ext uri="{FF2B5EF4-FFF2-40B4-BE49-F238E27FC236}">
                                  <a16:creationId xmlns:a16="http://schemas.microsoft.com/office/drawing/2014/main" id="{BCBFF701-7E6E-4C30-82F9-7EA00EC3D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5" y="3555"/>
                              <a:ext cx="1404" cy="268"/>
                            </a:xfrm>
                            <a:prstGeom prst="rect">
                              <a:avLst/>
                            </a:prstGeom>
                            <a:noFill/>
                            <a:ln>
                              <a:noFill/>
                            </a:ln>
                            <a:effectLst/>
                          </p:spPr>
                        </p:pic>
                      </p:oleObj>
                    </mc:Fallback>
                  </mc:AlternateContent>
                </a:graphicData>
              </a:graphic>
            </p:graphicFrame>
            <p:graphicFrame>
              <p:nvGraphicFramePr>
                <p:cNvPr id="82" name="Object 41">
                  <a:extLst>
                    <a:ext uri="{FF2B5EF4-FFF2-40B4-BE49-F238E27FC236}">
                      <a16:creationId xmlns:a16="http://schemas.microsoft.com/office/drawing/2014/main" id="{1AE29BF0-C593-4050-BB10-19397CA943F9}"/>
                    </a:ext>
                  </a:extLst>
                </p:cNvPr>
                <p:cNvGraphicFramePr>
                  <a:graphicFrameLocks noChangeAspect="1"/>
                </p:cNvGraphicFramePr>
                <p:nvPr/>
              </p:nvGraphicFramePr>
              <p:xfrm>
                <a:off x="5417" y="3885"/>
                <a:ext cx="929" cy="1064"/>
              </p:xfrm>
              <a:graphic>
                <a:graphicData uri="http://schemas.openxmlformats.org/presentationml/2006/ole">
                  <mc:AlternateContent xmlns:mc="http://schemas.openxmlformats.org/markup-compatibility/2006">
                    <mc:Choice xmlns:v="urn:schemas-microsoft-com:vml" Requires="v">
                      <p:oleObj r:id="rId8" imgW="978107" imgH="1160925" progId="">
                        <p:embed/>
                      </p:oleObj>
                    </mc:Choice>
                    <mc:Fallback>
                      <p:oleObj r:id="rId8" imgW="978107" imgH="1160925" progId="">
                        <p:embed/>
                        <p:pic>
                          <p:nvPicPr>
                            <p:cNvPr id="82" name="Object 41">
                              <a:extLst>
                                <a:ext uri="{FF2B5EF4-FFF2-40B4-BE49-F238E27FC236}">
                                  <a16:creationId xmlns:a16="http://schemas.microsoft.com/office/drawing/2014/main" id="{1AE29BF0-C593-4050-BB10-19397CA943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7" y="3885"/>
                              <a:ext cx="929" cy="1064"/>
                            </a:xfrm>
                            <a:prstGeom prst="rect">
                              <a:avLst/>
                            </a:prstGeom>
                            <a:noFill/>
                            <a:ln>
                              <a:noFill/>
                            </a:ln>
                            <a:effectLst/>
                          </p:spPr>
                        </p:pic>
                      </p:oleObj>
                    </mc:Fallback>
                  </mc:AlternateContent>
                </a:graphicData>
              </a:graphic>
            </p:graphicFrame>
            <p:sp>
              <p:nvSpPr>
                <p:cNvPr id="83" name="Line 42">
                  <a:extLst>
                    <a:ext uri="{FF2B5EF4-FFF2-40B4-BE49-F238E27FC236}">
                      <a16:creationId xmlns:a16="http://schemas.microsoft.com/office/drawing/2014/main" id="{F521F433-1585-4F5A-BCAE-029E123F50F7}"/>
                    </a:ext>
                  </a:extLst>
                </p:cNvPr>
                <p:cNvSpPr>
                  <a:spLocks noChangeShapeType="1"/>
                </p:cNvSpPr>
                <p:nvPr/>
              </p:nvSpPr>
              <p:spPr bwMode="auto">
                <a:xfrm flipH="1" flipV="1">
                  <a:off x="4403" y="4411"/>
                  <a:ext cx="942" cy="6"/>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4" name="Line 43">
                  <a:extLst>
                    <a:ext uri="{FF2B5EF4-FFF2-40B4-BE49-F238E27FC236}">
                      <a16:creationId xmlns:a16="http://schemas.microsoft.com/office/drawing/2014/main" id="{7F26FCAA-D4F3-4BE5-BA9B-CEA98834E093}"/>
                    </a:ext>
                  </a:extLst>
                </p:cNvPr>
                <p:cNvSpPr>
                  <a:spLocks noChangeShapeType="1"/>
                </p:cNvSpPr>
                <p:nvPr/>
              </p:nvSpPr>
              <p:spPr bwMode="auto">
                <a:xfrm flipH="1">
                  <a:off x="4427" y="4097"/>
                  <a:ext cx="900" cy="11"/>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5" name="Text Box 36">
                  <a:extLst>
                    <a:ext uri="{FF2B5EF4-FFF2-40B4-BE49-F238E27FC236}">
                      <a16:creationId xmlns:a16="http://schemas.microsoft.com/office/drawing/2014/main" id="{B4920E9A-CA5C-4647-8D65-55F4D0DA0056}"/>
                    </a:ext>
                  </a:extLst>
                </p:cNvPr>
                <p:cNvSpPr txBox="1">
                  <a:spLocks noChangeArrowheads="1"/>
                </p:cNvSpPr>
                <p:nvPr/>
              </p:nvSpPr>
              <p:spPr bwMode="auto">
                <a:xfrm>
                  <a:off x="3468" y="4643"/>
                  <a:ext cx="959"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Direct inputs</a:t>
                  </a:r>
                </a:p>
              </p:txBody>
            </p:sp>
          </p:grpSp>
        </p:grpSp>
      </p:grpSp>
      <p:sp>
        <p:nvSpPr>
          <p:cNvPr id="2" name="TextBox 1">
            <a:extLst>
              <a:ext uri="{FF2B5EF4-FFF2-40B4-BE49-F238E27FC236}">
                <a16:creationId xmlns:a16="http://schemas.microsoft.com/office/drawing/2014/main" id="{ACAF6AB9-D2C5-A945-F608-6FF689DB12C8}"/>
              </a:ext>
            </a:extLst>
          </p:cNvPr>
          <p:cNvSpPr txBox="1"/>
          <p:nvPr/>
        </p:nvSpPr>
        <p:spPr>
          <a:xfrm>
            <a:off x="7070516" y="4830365"/>
            <a:ext cx="2051720" cy="246221"/>
          </a:xfrm>
          <a:prstGeom prst="rect">
            <a:avLst/>
          </a:prstGeom>
          <a:noFill/>
        </p:spPr>
        <p:txBody>
          <a:bodyPr wrap="square" rtlCol="0">
            <a:spAutoFit/>
          </a:bodyPr>
          <a:lstStyle/>
          <a:p>
            <a:pPr algn="r"/>
            <a:r>
              <a:rPr lang="en-GB" sz="1000" dirty="0"/>
              <a:t>Adapted from Friston et al. 1993</a:t>
            </a:r>
          </a:p>
        </p:txBody>
      </p:sp>
    </p:spTree>
    <p:extLst>
      <p:ext uri="{BB962C8B-B14F-4D97-AF65-F5344CB8AC3E}">
        <p14:creationId xmlns:p14="http://schemas.microsoft.com/office/powerpoint/2010/main" val="1922933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096" y="598807"/>
            <a:ext cx="7202456" cy="786926"/>
          </a:xfrm>
        </p:spPr>
        <p:txBody>
          <a:bodyPr>
            <a:normAutofit/>
          </a:bodyPr>
          <a:lstStyle/>
          <a:p>
            <a:r>
              <a:rPr lang="en-IE" sz="3400" b="1" dirty="0">
                <a:latin typeface="+mn-lt"/>
              </a:rPr>
              <a:t>Edinburgh High Risk Study (EHRS)</a:t>
            </a:r>
          </a:p>
        </p:txBody>
      </p:sp>
      <p:sp>
        <p:nvSpPr>
          <p:cNvPr id="3" name="Content Placeholder 2"/>
          <p:cNvSpPr>
            <a:spLocks noGrp="1"/>
          </p:cNvSpPr>
          <p:nvPr>
            <p:ph idx="1"/>
          </p:nvPr>
        </p:nvSpPr>
        <p:spPr>
          <a:xfrm>
            <a:off x="755576" y="1384368"/>
            <a:ext cx="7902826" cy="3146611"/>
          </a:xfrm>
        </p:spPr>
        <p:txBody>
          <a:bodyPr>
            <a:normAutofit/>
          </a:bodyPr>
          <a:lstStyle/>
          <a:p>
            <a:pPr>
              <a:buFont typeface="Arial" panose="020B0604020202020204" pitchFamily="34" charset="0"/>
              <a:buChar char="•"/>
            </a:pPr>
            <a:r>
              <a:rPr lang="en-IE" sz="2200" dirty="0"/>
              <a:t>Familial risk of schizophrenia</a:t>
            </a:r>
          </a:p>
          <a:p>
            <a:pPr lvl="1">
              <a:buFont typeface="Arial" panose="020B0604020202020204" pitchFamily="34" charset="0"/>
              <a:buChar char="•"/>
            </a:pPr>
            <a:r>
              <a:rPr lang="en-IE" sz="2200" dirty="0"/>
              <a:t>At least two first-degree relatives with schizophrenia</a:t>
            </a:r>
          </a:p>
          <a:p>
            <a:pPr>
              <a:buFont typeface="Arial" panose="020B0604020202020204" pitchFamily="34" charset="0"/>
              <a:buChar char="•"/>
            </a:pPr>
            <a:r>
              <a:rPr lang="en-IE" sz="2200" dirty="0"/>
              <a:t>Healthy controls</a:t>
            </a:r>
          </a:p>
          <a:p>
            <a:pPr lvl="1">
              <a:buFont typeface="Arial" panose="020B0604020202020204" pitchFamily="34" charset="0"/>
              <a:buChar char="•"/>
            </a:pPr>
            <a:r>
              <a:rPr lang="en-IE" sz="2200" dirty="0"/>
              <a:t>No family history of schizophrenia or personal history of a serious psychiatric disorder</a:t>
            </a:r>
          </a:p>
          <a:p>
            <a:pPr>
              <a:buFont typeface="Arial" panose="020B0604020202020204" pitchFamily="34" charset="0"/>
              <a:buChar char="•"/>
            </a:pPr>
            <a:r>
              <a:rPr lang="en-IE" sz="2200" dirty="0"/>
              <a:t>Age between 16 and 25 years</a:t>
            </a:r>
          </a:p>
          <a:p>
            <a:endParaRPr lang="en-IE" sz="1950" dirty="0"/>
          </a:p>
        </p:txBody>
      </p:sp>
      <p:sp>
        <p:nvSpPr>
          <p:cNvPr id="4" name="TextBox 3"/>
          <p:cNvSpPr txBox="1"/>
          <p:nvPr/>
        </p:nvSpPr>
        <p:spPr>
          <a:xfrm>
            <a:off x="4572000" y="3082303"/>
            <a:ext cx="4566983" cy="1477328"/>
          </a:xfrm>
          <a:prstGeom prst="rect">
            <a:avLst/>
          </a:prstGeom>
          <a:noFill/>
          <a:ln>
            <a:solidFill>
              <a:schemeClr val="tx1"/>
            </a:solidFill>
          </a:ln>
        </p:spPr>
        <p:txBody>
          <a:bodyPr wrap="square" rtlCol="0">
            <a:spAutoFit/>
          </a:bodyPr>
          <a:lstStyle/>
          <a:p>
            <a:r>
              <a:rPr lang="en-US" sz="1800" dirty="0"/>
              <a:t>HC	Healthy controls</a:t>
            </a:r>
          </a:p>
          <a:p>
            <a:r>
              <a:rPr lang="en-US" sz="1800" dirty="0"/>
              <a:t>HR	High risk subjects</a:t>
            </a:r>
          </a:p>
          <a:p>
            <a:r>
              <a:rPr lang="en-US" sz="1800" dirty="0"/>
              <a:t>HR-	High risk subjects without symptoms</a:t>
            </a:r>
          </a:p>
          <a:p>
            <a:r>
              <a:rPr lang="en-US" sz="1800" dirty="0"/>
              <a:t>HR+	High risk subjects with symptoms</a:t>
            </a:r>
          </a:p>
          <a:p>
            <a:r>
              <a:rPr lang="en-US" sz="1800" dirty="0"/>
              <a:t>4 ill	Four ill subjects with schizophrenia</a:t>
            </a:r>
          </a:p>
        </p:txBody>
      </p:sp>
      <p:sp>
        <p:nvSpPr>
          <p:cNvPr id="5" name="TextBox 4"/>
          <p:cNvSpPr txBox="1"/>
          <p:nvPr/>
        </p:nvSpPr>
        <p:spPr>
          <a:xfrm>
            <a:off x="7308304" y="4583715"/>
            <a:ext cx="1835696" cy="400110"/>
          </a:xfrm>
          <a:prstGeom prst="rect">
            <a:avLst/>
          </a:prstGeom>
          <a:noFill/>
        </p:spPr>
        <p:txBody>
          <a:bodyPr wrap="square" rtlCol="0">
            <a:spAutoFit/>
          </a:bodyPr>
          <a:lstStyle/>
          <a:p>
            <a:pPr algn="r"/>
            <a:r>
              <a:rPr lang="en-US" sz="1000" dirty="0"/>
              <a:t>Byrne et al. 1999</a:t>
            </a:r>
          </a:p>
          <a:p>
            <a:pPr algn="r"/>
            <a:r>
              <a:rPr lang="en-US" sz="1000" dirty="0"/>
              <a:t>Johnstone et al. 2000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049" y="302240"/>
            <a:ext cx="1150278" cy="1287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0865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2"/>
          <p:cNvSpPr txBox="1">
            <a:spLocks noChangeArrowheads="1"/>
          </p:cNvSpPr>
          <p:nvPr/>
        </p:nvSpPr>
        <p:spPr bwMode="auto">
          <a:xfrm>
            <a:off x="7380312" y="4885773"/>
            <a:ext cx="1765624" cy="223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35" tIns="30617" rIns="61235" bIns="30617"/>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r" eaLnBrk="1">
              <a:lnSpc>
                <a:spcPct val="100000"/>
              </a:lnSpc>
              <a:buClrTx/>
              <a:buFontTx/>
              <a:buNone/>
            </a:pPr>
            <a:r>
              <a:rPr lang="en-US" altLang="en-US" sz="1000" dirty="0">
                <a:solidFill>
                  <a:schemeClr val="tx1"/>
                </a:solidFill>
                <a:latin typeface="+mn-lt"/>
              </a:rPr>
              <a:t>Whalley et al. 2004</a:t>
            </a:r>
          </a:p>
        </p:txBody>
      </p:sp>
      <p:pic>
        <p:nvPicPr>
          <p:cNvPr id="174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589" y="1160814"/>
            <a:ext cx="4098214" cy="330527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400187" y="145993"/>
            <a:ext cx="8996802" cy="788038"/>
          </a:xfrm>
        </p:spPr>
        <p:txBody>
          <a:bodyPr>
            <a:noAutofit/>
          </a:bodyPr>
          <a:lstStyle/>
          <a:p>
            <a:pPr>
              <a:spcAft>
                <a:spcPts val="970"/>
              </a:spcAft>
            </a:pPr>
            <a:r>
              <a:rPr lang="en-US" altLang="en-US" sz="3400" b="1" dirty="0">
                <a:solidFill>
                  <a:schemeClr val="tx1"/>
                </a:solidFill>
                <a:latin typeface="+mn-lt"/>
              </a:rPr>
              <a:t>Verbal fluency task – </a:t>
            </a:r>
            <a:br>
              <a:rPr lang="en-US" altLang="en-US" sz="3400" b="1" dirty="0">
                <a:solidFill>
                  <a:schemeClr val="tx1"/>
                </a:solidFill>
                <a:latin typeface="+mn-lt"/>
              </a:rPr>
            </a:br>
            <a:r>
              <a:rPr lang="en-US" altLang="en-US" sz="3400" b="1" dirty="0">
                <a:solidFill>
                  <a:schemeClr val="tx1"/>
                </a:solidFill>
                <a:latin typeface="+mn-lt"/>
              </a:rPr>
              <a:t>Hayling Sentence Completion Task</a:t>
            </a:r>
            <a:endParaRPr lang="en-IE" sz="3400" b="1" dirty="0">
              <a:solidFill>
                <a:schemeClr val="tx1"/>
              </a:solidFill>
              <a:latin typeface="+mn-lt"/>
            </a:endParaRPr>
          </a:p>
        </p:txBody>
      </p:sp>
      <p:sp>
        <p:nvSpPr>
          <p:cNvPr id="3" name="Content Placeholder 2"/>
          <p:cNvSpPr>
            <a:spLocks noGrp="1"/>
          </p:cNvSpPr>
          <p:nvPr>
            <p:ph idx="1"/>
          </p:nvPr>
        </p:nvSpPr>
        <p:spPr>
          <a:xfrm>
            <a:off x="323528" y="1160814"/>
            <a:ext cx="4544688" cy="2058790"/>
          </a:xfrm>
        </p:spPr>
        <p:txBody>
          <a:bodyPr>
            <a:noAutofit/>
          </a:bodyPr>
          <a:lstStyle/>
          <a:p>
            <a:pPr marL="0" indent="0">
              <a:lnSpc>
                <a:spcPct val="150000"/>
              </a:lnSpc>
              <a:spcBef>
                <a:spcPts val="0"/>
              </a:spcBef>
              <a:buClrTx/>
              <a:buSzPct val="45000"/>
              <a:buNone/>
            </a:pPr>
            <a:r>
              <a:rPr lang="en-US" altLang="en-US" sz="2200" u="sng" dirty="0">
                <a:latin typeface="Calibri Body"/>
              </a:rPr>
              <a:t>Examples</a:t>
            </a:r>
          </a:p>
          <a:p>
            <a:pPr marL="0" indent="0">
              <a:lnSpc>
                <a:spcPct val="150000"/>
              </a:lnSpc>
              <a:spcBef>
                <a:spcPts val="0"/>
              </a:spcBef>
              <a:buClrTx/>
              <a:buSzPct val="45000"/>
              <a:buNone/>
            </a:pPr>
            <a:r>
              <a:rPr lang="en-US" altLang="en-US" sz="2200" dirty="0">
                <a:latin typeface="Calibri Body"/>
              </a:rPr>
              <a:t>‘He mailed the letter without a … .’</a:t>
            </a:r>
            <a:br>
              <a:rPr lang="en-US" altLang="en-US" sz="2200" dirty="0">
                <a:latin typeface="Calibri Body"/>
              </a:rPr>
            </a:br>
            <a:r>
              <a:rPr lang="en-US" altLang="en-US" sz="2200" dirty="0">
                <a:latin typeface="Calibri Body"/>
              </a:rPr>
              <a:t>‘Rushing out he forgot to take his … .’</a:t>
            </a:r>
            <a:endParaRPr lang="en-US" altLang="en-US" sz="2200" dirty="0">
              <a:solidFill>
                <a:srgbClr val="000000"/>
              </a:solidFill>
              <a:latin typeface="Calibri Body"/>
            </a:endParaRPr>
          </a:p>
          <a:p>
            <a:pPr>
              <a:lnSpc>
                <a:spcPct val="150000"/>
              </a:lnSpc>
              <a:spcBef>
                <a:spcPts val="0"/>
              </a:spcBef>
              <a:buClrTx/>
              <a:buSzPct val="45000"/>
            </a:pPr>
            <a:endParaRPr lang="en-US" altLang="en-US" sz="1950" u="sng" dirty="0">
              <a:latin typeface="Calibri Body"/>
            </a:endParaRPr>
          </a:p>
        </p:txBody>
      </p:sp>
      <p:sp>
        <p:nvSpPr>
          <p:cNvPr id="4" name="TextBox 3"/>
          <p:cNvSpPr txBox="1"/>
          <p:nvPr/>
        </p:nvSpPr>
        <p:spPr>
          <a:xfrm>
            <a:off x="4877713" y="4404836"/>
            <a:ext cx="3297023" cy="400110"/>
          </a:xfrm>
          <a:prstGeom prst="rect">
            <a:avLst/>
          </a:prstGeom>
          <a:noFill/>
        </p:spPr>
        <p:txBody>
          <a:bodyPr wrap="square" rtlCol="0">
            <a:spAutoFit/>
          </a:bodyPr>
          <a:lstStyle/>
          <a:p>
            <a:r>
              <a:rPr lang="en-IE" sz="1000" dirty="0"/>
              <a:t>Maps thresholded at </a:t>
            </a:r>
            <a:r>
              <a:rPr lang="en-IE" sz="1000" i="1" dirty="0"/>
              <a:t>P</a:t>
            </a:r>
            <a:r>
              <a:rPr lang="en-IE" sz="1000" dirty="0"/>
              <a:t> &lt; 0.001 uncorrected voxel level, extent threshold 100 voxels.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865" y="2865396"/>
            <a:ext cx="1976320" cy="1840607"/>
          </a:xfrm>
          <a:prstGeom prst="rect">
            <a:avLst/>
          </a:prstGeom>
        </p:spPr>
      </p:pic>
    </p:spTree>
    <p:extLst>
      <p:ext uri="{BB962C8B-B14F-4D97-AF65-F5344CB8AC3E}">
        <p14:creationId xmlns:p14="http://schemas.microsoft.com/office/powerpoint/2010/main" val="12286808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99592" y="50351"/>
            <a:ext cx="7053542" cy="1050398"/>
          </a:xfrm>
        </p:spPr>
        <p:txBody>
          <a:bodyPr>
            <a:normAutofit/>
          </a:bodyPr>
          <a:lstStyle/>
          <a:p>
            <a:r>
              <a:rPr lang="en-US" sz="3400" b="1" dirty="0">
                <a:solidFill>
                  <a:schemeClr val="tx1"/>
                </a:solidFill>
                <a:latin typeface="+mn-lt"/>
              </a:rPr>
              <a:t>Functional Connectivity</a:t>
            </a:r>
          </a:p>
        </p:txBody>
      </p:sp>
      <p:grpSp>
        <p:nvGrpSpPr>
          <p:cNvPr id="14" name="Group 13"/>
          <p:cNvGrpSpPr/>
          <p:nvPr/>
        </p:nvGrpSpPr>
        <p:grpSpPr>
          <a:xfrm>
            <a:off x="107504" y="843558"/>
            <a:ext cx="9055260" cy="4088936"/>
            <a:chOff x="147206" y="1075884"/>
            <a:chExt cx="12073679" cy="5469877"/>
          </a:xfrm>
        </p:grpSpPr>
        <p:grpSp>
          <p:nvGrpSpPr>
            <p:cNvPr id="5" name="Group 4"/>
            <p:cNvGrpSpPr/>
            <p:nvPr/>
          </p:nvGrpSpPr>
          <p:grpSpPr>
            <a:xfrm>
              <a:off x="147206" y="1139335"/>
              <a:ext cx="12073679" cy="5406426"/>
              <a:chOff x="76161" y="1536610"/>
              <a:chExt cx="11206446" cy="5108859"/>
            </a:xfrm>
          </p:grpSpPr>
          <p:sp>
            <p:nvSpPr>
              <p:cNvPr id="10" name="TextBox 9"/>
              <p:cNvSpPr txBox="1"/>
              <p:nvPr/>
            </p:nvSpPr>
            <p:spPr>
              <a:xfrm>
                <a:off x="8816616" y="6187149"/>
                <a:ext cx="2465991" cy="311248"/>
              </a:xfrm>
              <a:prstGeom prst="rect">
                <a:avLst/>
              </a:prstGeom>
              <a:noFill/>
            </p:spPr>
            <p:txBody>
              <a:bodyPr wrap="square" rtlCol="0">
                <a:spAutoFit/>
              </a:bodyPr>
              <a:lstStyle/>
              <a:p>
                <a:pPr algn="r"/>
                <a:r>
                  <a:rPr lang="en-US" sz="1000" dirty="0"/>
                  <a:t>Whalley et al. 2005</a:t>
                </a:r>
              </a:p>
            </p:txBody>
          </p:sp>
          <p:grpSp>
            <p:nvGrpSpPr>
              <p:cNvPr id="12" name="Group 11"/>
              <p:cNvGrpSpPr/>
              <p:nvPr/>
            </p:nvGrpSpPr>
            <p:grpSpPr>
              <a:xfrm>
                <a:off x="76161" y="1536610"/>
                <a:ext cx="6923972" cy="5108859"/>
                <a:chOff x="5918161" y="1604525"/>
                <a:chExt cx="6923972" cy="5108859"/>
              </a:xfrm>
            </p:grpSpPr>
            <p:pic>
              <p:nvPicPr>
                <p:cNvPr id="19" name="Picture 18"/>
                <p:cNvPicPr>
                  <a:picLocks noChangeAspect="1"/>
                </p:cNvPicPr>
                <p:nvPr/>
              </p:nvPicPr>
              <p:blipFill>
                <a:blip r:embed="rId3"/>
                <a:stretch>
                  <a:fillRect/>
                </a:stretch>
              </p:blipFill>
              <p:spPr>
                <a:xfrm>
                  <a:off x="5918161" y="1647728"/>
                  <a:ext cx="3405665" cy="4418332"/>
                </a:xfrm>
                <a:prstGeom prst="rect">
                  <a:avLst/>
                </a:prstGeom>
                <a:ln>
                  <a:solidFill>
                    <a:schemeClr val="bg1"/>
                  </a:solidFill>
                </a:ln>
              </p:spPr>
            </p:pic>
            <p:sp>
              <p:nvSpPr>
                <p:cNvPr id="20" name="TextBox 19"/>
                <p:cNvSpPr txBox="1"/>
                <p:nvPr/>
              </p:nvSpPr>
              <p:spPr>
                <a:xfrm>
                  <a:off x="5918161" y="6051983"/>
                  <a:ext cx="6923971" cy="661401"/>
                </a:xfrm>
                <a:prstGeom prst="rect">
                  <a:avLst/>
                </a:prstGeom>
                <a:noFill/>
              </p:spPr>
              <p:txBody>
                <a:bodyPr wrap="square" rtlCol="0">
                  <a:spAutoFit/>
                </a:bodyPr>
                <a:lstStyle/>
                <a:p>
                  <a:r>
                    <a:rPr lang="en-IE" sz="1400" dirty="0"/>
                    <a:t>Maps thresholded at </a:t>
                  </a:r>
                  <a:r>
                    <a:rPr lang="en-IE" sz="1400" i="1" dirty="0"/>
                    <a:t>T</a:t>
                  </a:r>
                  <a:r>
                    <a:rPr lang="en-IE" sz="1400" dirty="0"/>
                    <a:t> &gt;=2.5, </a:t>
                  </a:r>
                  <a:r>
                    <a:rPr lang="en-IE" sz="1400" i="1" dirty="0"/>
                    <a:t>P&lt;</a:t>
                  </a:r>
                  <a:r>
                    <a:rPr lang="en-IE" sz="1400" dirty="0"/>
                    <a:t>0.05 corrected for multiple comparison,  minimum cluster size 50 voxels.</a:t>
                  </a:r>
                </a:p>
              </p:txBody>
            </p:sp>
            <p:pic>
              <p:nvPicPr>
                <p:cNvPr id="22" name="Picture 21"/>
                <p:cNvPicPr>
                  <a:picLocks noChangeAspect="1"/>
                </p:cNvPicPr>
                <p:nvPr/>
              </p:nvPicPr>
              <p:blipFill>
                <a:blip r:embed="rId4"/>
                <a:stretch>
                  <a:fillRect/>
                </a:stretch>
              </p:blipFill>
              <p:spPr>
                <a:xfrm>
                  <a:off x="9436468" y="1604525"/>
                  <a:ext cx="3405665" cy="4483558"/>
                </a:xfrm>
                <a:prstGeom prst="rect">
                  <a:avLst/>
                </a:prstGeom>
                <a:solidFill>
                  <a:schemeClr val="bg1"/>
                </a:solidFill>
                <a:ln w="25400">
                  <a:solidFill>
                    <a:schemeClr val="bg1"/>
                  </a:solidFill>
                </a:ln>
              </p:spPr>
            </p:pic>
            <p:sp>
              <p:nvSpPr>
                <p:cNvPr id="23" name="Rectangle 22"/>
                <p:cNvSpPr/>
                <p:nvPr/>
              </p:nvSpPr>
              <p:spPr>
                <a:xfrm>
                  <a:off x="9436468" y="1604525"/>
                  <a:ext cx="3405665" cy="43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24" name="Rectangle 23"/>
                <p:cNvSpPr/>
                <p:nvPr/>
              </p:nvSpPr>
              <p:spPr>
                <a:xfrm>
                  <a:off x="9436468" y="6017824"/>
                  <a:ext cx="3405665" cy="51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grpSp>
        </p:grpSp>
        <p:sp>
          <p:nvSpPr>
            <p:cNvPr id="16" name="TextBox 15"/>
            <p:cNvSpPr txBox="1"/>
            <p:nvPr/>
          </p:nvSpPr>
          <p:spPr>
            <a:xfrm>
              <a:off x="7728362" y="4032641"/>
              <a:ext cx="4476891" cy="1852744"/>
            </a:xfrm>
            <a:prstGeom prst="rect">
              <a:avLst/>
            </a:prstGeom>
            <a:noFill/>
            <a:ln>
              <a:solidFill>
                <a:schemeClr val="tx1"/>
              </a:solidFill>
            </a:ln>
          </p:spPr>
          <p:txBody>
            <a:bodyPr wrap="square" rtlCol="0">
              <a:spAutoFit/>
            </a:bodyPr>
            <a:lstStyle/>
            <a:p>
              <a:r>
                <a:rPr lang="en-US" sz="1400" dirty="0"/>
                <a:t>HC   Healthy controls</a:t>
              </a:r>
            </a:p>
            <a:p>
              <a:r>
                <a:rPr lang="en-US" sz="1400" dirty="0"/>
                <a:t>HR   High risk subjects</a:t>
              </a:r>
            </a:p>
            <a:p>
              <a:r>
                <a:rPr lang="en-US" sz="1400" dirty="0"/>
                <a:t>HR-  High risk subjects without   	symptoms</a:t>
              </a:r>
            </a:p>
            <a:p>
              <a:r>
                <a:rPr lang="en-US" sz="1400" dirty="0"/>
                <a:t>HR+ High risk subjects with symptoms</a:t>
              </a:r>
            </a:p>
            <a:p>
              <a:r>
                <a:rPr lang="en-US" sz="1400" dirty="0"/>
                <a:t>4 ill   Four ill subjects with schizophrenia</a:t>
              </a:r>
            </a:p>
          </p:txBody>
        </p:sp>
        <p:sp>
          <p:nvSpPr>
            <p:cNvPr id="11" name="TextBox 10"/>
            <p:cNvSpPr txBox="1"/>
            <p:nvPr/>
          </p:nvSpPr>
          <p:spPr>
            <a:xfrm>
              <a:off x="7728364" y="1075884"/>
              <a:ext cx="4463635" cy="1600439"/>
            </a:xfrm>
            <a:prstGeom prst="rect">
              <a:avLst/>
            </a:prstGeom>
            <a:noFill/>
          </p:spPr>
          <p:txBody>
            <a:bodyPr wrap="square" rtlCol="0">
              <a:spAutoFit/>
            </a:bodyPr>
            <a:lstStyle/>
            <a:p>
              <a:r>
                <a:rPr lang="en-US" sz="1800" dirty="0"/>
                <a:t>Left:</a:t>
              </a:r>
            </a:p>
            <a:p>
              <a:r>
                <a:rPr lang="en-US" sz="1800" dirty="0"/>
                <a:t>Reduced lateral-medial prefrontal FC in HR in contrast to HC</a:t>
              </a:r>
            </a:p>
          </p:txBody>
        </p:sp>
        <p:sp>
          <p:nvSpPr>
            <p:cNvPr id="13" name="TextBox 12"/>
            <p:cNvSpPr txBox="1"/>
            <p:nvPr/>
          </p:nvSpPr>
          <p:spPr>
            <a:xfrm>
              <a:off x="7728364" y="2521895"/>
              <a:ext cx="4463636" cy="1231107"/>
            </a:xfrm>
            <a:prstGeom prst="rect">
              <a:avLst/>
            </a:prstGeom>
            <a:noFill/>
          </p:spPr>
          <p:txBody>
            <a:bodyPr wrap="square" rtlCol="0">
              <a:spAutoFit/>
            </a:bodyPr>
            <a:lstStyle/>
            <a:p>
              <a:r>
                <a:rPr lang="en-US" sz="1800" dirty="0"/>
                <a:t>Right:</a:t>
              </a:r>
            </a:p>
            <a:p>
              <a:r>
                <a:rPr lang="en-US" sz="1800" dirty="0"/>
                <a:t>Reduced prefrontal-thalamic FC in HR in contrast to HC</a:t>
              </a:r>
            </a:p>
          </p:txBody>
        </p:sp>
      </p:grpSp>
    </p:spTree>
    <p:extLst>
      <p:ext uri="{BB962C8B-B14F-4D97-AF65-F5344CB8AC3E}">
        <p14:creationId xmlns:p14="http://schemas.microsoft.com/office/powerpoint/2010/main" val="73206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E83187-C3B7-4572-8837-171B63F4B9F2}"/>
              </a:ext>
            </a:extLst>
          </p:cNvPr>
          <p:cNvSpPr>
            <a:spLocks noGrp="1"/>
          </p:cNvSpPr>
          <p:nvPr>
            <p:ph type="title"/>
          </p:nvPr>
        </p:nvSpPr>
        <p:spPr>
          <a:xfrm>
            <a:off x="471797" y="192541"/>
            <a:ext cx="8051776" cy="994172"/>
          </a:xfrm>
        </p:spPr>
        <p:txBody>
          <a:bodyPr vert="horz" lIns="91440" tIns="45720" rIns="91440" bIns="45720" rtlCol="0" anchor="ctr">
            <a:normAutofit/>
          </a:bodyPr>
          <a:lstStyle/>
          <a:p>
            <a:pPr eaLnBrk="1" hangingPunct="1">
              <a:lnSpc>
                <a:spcPct val="90000"/>
              </a:lnSpc>
            </a:pPr>
            <a:r>
              <a:rPr lang="en-US" sz="3400" b="1" dirty="0"/>
              <a:t>Learning objectives</a:t>
            </a:r>
            <a:endParaRPr lang="en-US" sz="3400" b="1" kern="1200" dirty="0">
              <a:solidFill>
                <a:srgbClr val="FFFFFF"/>
              </a:solidFill>
              <a:latin typeface="+mj-lt"/>
              <a:ea typeface="+mj-ea"/>
              <a:cs typeface="+mj-cs"/>
            </a:endParaRPr>
          </a:p>
        </p:txBody>
      </p:sp>
      <p:sp>
        <p:nvSpPr>
          <p:cNvPr id="8" name="Rectangle: Rounded Corners 7">
            <a:extLst>
              <a:ext uri="{FF2B5EF4-FFF2-40B4-BE49-F238E27FC236}">
                <a16:creationId xmlns:a16="http://schemas.microsoft.com/office/drawing/2014/main" id="{5BA4117A-9943-4C4E-A4E7-CC1D07B67516}"/>
              </a:ext>
            </a:extLst>
          </p:cNvPr>
          <p:cNvSpPr/>
          <p:nvPr/>
        </p:nvSpPr>
        <p:spPr>
          <a:xfrm>
            <a:off x="471797" y="1805516"/>
            <a:ext cx="2431182" cy="2880320"/>
          </a:xfrm>
          <a:prstGeom prst="roundRect">
            <a:avLst/>
          </a:prstGeom>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200" dirty="0"/>
              <a:t>Understand the difference between functional and effective connectivity</a:t>
            </a:r>
          </a:p>
        </p:txBody>
      </p:sp>
      <p:sp>
        <p:nvSpPr>
          <p:cNvPr id="17" name="Rectangle: Rounded Corners 16">
            <a:extLst>
              <a:ext uri="{FF2B5EF4-FFF2-40B4-BE49-F238E27FC236}">
                <a16:creationId xmlns:a16="http://schemas.microsoft.com/office/drawing/2014/main" id="{2D710EF8-81F1-42AF-AB1D-837A67EDF716}"/>
              </a:ext>
            </a:extLst>
          </p:cNvPr>
          <p:cNvSpPr/>
          <p:nvPr/>
        </p:nvSpPr>
        <p:spPr>
          <a:xfrm>
            <a:off x="3370298" y="1805516"/>
            <a:ext cx="2431182" cy="2880320"/>
          </a:xfrm>
          <a:prstGeom prst="roundRect">
            <a:avLst/>
          </a:prstGeom>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200" dirty="0"/>
              <a:t>Consider the advantages and disadvantages of functional and effective approaches in mental health</a:t>
            </a:r>
          </a:p>
        </p:txBody>
      </p:sp>
      <p:sp>
        <p:nvSpPr>
          <p:cNvPr id="19" name="Rectangle: Rounded Corners 18">
            <a:extLst>
              <a:ext uri="{FF2B5EF4-FFF2-40B4-BE49-F238E27FC236}">
                <a16:creationId xmlns:a16="http://schemas.microsoft.com/office/drawing/2014/main" id="{09FAC904-F97A-4C07-83D9-3090384507F0}"/>
              </a:ext>
            </a:extLst>
          </p:cNvPr>
          <p:cNvSpPr/>
          <p:nvPr/>
        </p:nvSpPr>
        <p:spPr>
          <a:xfrm>
            <a:off x="6241021" y="1805516"/>
            <a:ext cx="2431182" cy="2880320"/>
          </a:xfrm>
          <a:prstGeom prst="round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200" dirty="0"/>
              <a:t>Critically appraise the potentials and limits of both approaches in mental health</a:t>
            </a:r>
          </a:p>
        </p:txBody>
      </p:sp>
      <p:sp>
        <p:nvSpPr>
          <p:cNvPr id="15" name="TextBox 14">
            <a:extLst>
              <a:ext uri="{FF2B5EF4-FFF2-40B4-BE49-F238E27FC236}">
                <a16:creationId xmlns:a16="http://schemas.microsoft.com/office/drawing/2014/main" id="{31167D28-84B4-4ECF-99A5-2E8DDC22B605}"/>
              </a:ext>
            </a:extLst>
          </p:cNvPr>
          <p:cNvSpPr txBox="1"/>
          <p:nvPr/>
        </p:nvSpPr>
        <p:spPr>
          <a:xfrm>
            <a:off x="471797" y="1132449"/>
            <a:ext cx="7700603" cy="430887"/>
          </a:xfrm>
          <a:prstGeom prst="rect">
            <a:avLst/>
          </a:prstGeom>
          <a:noFill/>
        </p:spPr>
        <p:txBody>
          <a:bodyPr wrap="square" rtlCol="0">
            <a:spAutoFit/>
          </a:bodyPr>
          <a:lstStyle/>
          <a:p>
            <a:r>
              <a:rPr lang="en-US" sz="2200" kern="1200" dirty="0">
                <a:ea typeface="+mn-ea"/>
                <a:cs typeface="+mn-cs"/>
              </a:rPr>
              <a:t>By the end of this </a:t>
            </a:r>
            <a:r>
              <a:rPr lang="en-US" sz="2200" dirty="0"/>
              <a:t>session</a:t>
            </a:r>
            <a:r>
              <a:rPr lang="en-US" sz="2200" kern="1200" dirty="0">
                <a:ea typeface="+mn-ea"/>
                <a:cs typeface="+mn-cs"/>
              </a:rPr>
              <a:t>, you will be able to:</a:t>
            </a:r>
            <a:endParaRPr lang="en-GB" sz="2200" dirty="0"/>
          </a:p>
        </p:txBody>
      </p:sp>
    </p:spTree>
    <p:extLst>
      <p:ext uri="{BB962C8B-B14F-4D97-AF65-F5344CB8AC3E}">
        <p14:creationId xmlns:p14="http://schemas.microsoft.com/office/powerpoint/2010/main" val="364142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ChangeArrowheads="1"/>
          </p:cNvSpPr>
          <p:nvPr/>
        </p:nvSpPr>
        <p:spPr bwMode="auto">
          <a:xfrm>
            <a:off x="8289366" y="4908720"/>
            <a:ext cx="883489" cy="1647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35" tIns="31842" rIns="61235" bIns="31842">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hangingPunct="1">
              <a:lnSpc>
                <a:spcPct val="66000"/>
              </a:lnSpc>
              <a:buClrTx/>
              <a:buFontTx/>
              <a:buNone/>
            </a:pPr>
            <a:r>
              <a:rPr lang="en-US" altLang="en-US" sz="953" dirty="0"/>
              <a:t>Sporns, 2007</a:t>
            </a:r>
            <a:endParaRPr lang="en-US" altLang="en-US" sz="953" i="1" dirty="0"/>
          </a:p>
        </p:txBody>
      </p:sp>
      <p:pic>
        <p:nvPicPr>
          <p:cNvPr id="7" name="Picture 6">
            <a:extLst>
              <a:ext uri="{FF2B5EF4-FFF2-40B4-BE49-F238E27FC236}">
                <a16:creationId xmlns:a16="http://schemas.microsoft.com/office/drawing/2014/main" id="{C2F04B79-8AE4-4A53-88DB-A09DCC8C7910}"/>
              </a:ext>
            </a:extLst>
          </p:cNvPr>
          <p:cNvPicPr>
            <a:picLocks noChangeAspect="1"/>
          </p:cNvPicPr>
          <p:nvPr/>
        </p:nvPicPr>
        <p:blipFill rotWithShape="1">
          <a:blip r:embed="rId3"/>
          <a:srcRect r="2" b="13231"/>
          <a:stretch/>
        </p:blipFill>
        <p:spPr>
          <a:xfrm>
            <a:off x="971600" y="699542"/>
            <a:ext cx="3876327" cy="3629322"/>
          </a:xfrm>
          <a:prstGeom prst="rect">
            <a:avLst/>
          </a:prstGeom>
          <a:ln w="228600" cap="sq" cmpd="thickThin">
            <a:solidFill>
              <a:srgbClr val="000000"/>
            </a:solidFill>
            <a:prstDash val="solid"/>
            <a:miter lim="800000"/>
          </a:ln>
          <a:effectLst>
            <a:innerShdw blurRad="76200">
              <a:srgbClr val="000000"/>
            </a:innerShdw>
          </a:effectLst>
        </p:spPr>
      </p:pic>
      <p:sp>
        <p:nvSpPr>
          <p:cNvPr id="3" name="TextBox 2">
            <a:extLst>
              <a:ext uri="{FF2B5EF4-FFF2-40B4-BE49-F238E27FC236}">
                <a16:creationId xmlns:a16="http://schemas.microsoft.com/office/drawing/2014/main" id="{B13114C3-93E7-4C43-ACF3-85DA02AD9382}"/>
              </a:ext>
            </a:extLst>
          </p:cNvPr>
          <p:cNvSpPr txBox="1"/>
          <p:nvPr/>
        </p:nvSpPr>
        <p:spPr>
          <a:xfrm>
            <a:off x="5220072" y="1275606"/>
            <a:ext cx="3617843" cy="1785104"/>
          </a:xfrm>
          <a:prstGeom prst="rect">
            <a:avLst/>
          </a:prstGeom>
          <a:noFill/>
        </p:spPr>
        <p:txBody>
          <a:bodyPr wrap="square" rtlCol="0">
            <a:spAutoFit/>
          </a:bodyPr>
          <a:lstStyle/>
          <a:p>
            <a:r>
              <a:rPr lang="en-US" altLang="en-US" sz="2200" dirty="0"/>
              <a:t>Bayesian estimations of how the rate of change of neuronal activity in one region influences neuronal activity in other regions</a:t>
            </a:r>
            <a:endParaRPr lang="en-GB" sz="2200" dirty="0"/>
          </a:p>
        </p:txBody>
      </p:sp>
      <p:sp>
        <p:nvSpPr>
          <p:cNvPr id="2" name="TextBox 1">
            <a:extLst>
              <a:ext uri="{FF2B5EF4-FFF2-40B4-BE49-F238E27FC236}">
                <a16:creationId xmlns:a16="http://schemas.microsoft.com/office/drawing/2014/main" id="{FF65CB15-ADA9-5228-5EAD-1FBF94D70C14}"/>
              </a:ext>
            </a:extLst>
          </p:cNvPr>
          <p:cNvSpPr txBox="1"/>
          <p:nvPr/>
        </p:nvSpPr>
        <p:spPr>
          <a:xfrm>
            <a:off x="7070516" y="4830365"/>
            <a:ext cx="2051720" cy="246221"/>
          </a:xfrm>
          <a:prstGeom prst="rect">
            <a:avLst/>
          </a:prstGeom>
          <a:noFill/>
        </p:spPr>
        <p:txBody>
          <a:bodyPr wrap="square" rtlCol="0">
            <a:spAutoFit/>
          </a:bodyPr>
          <a:lstStyle/>
          <a:p>
            <a:pPr algn="r"/>
            <a:r>
              <a:rPr lang="en-GB" sz="1000" dirty="0"/>
              <a:t>Friston et al. 1993</a:t>
            </a:r>
          </a:p>
        </p:txBody>
      </p:sp>
    </p:spTree>
    <p:extLst>
      <p:ext uri="{BB962C8B-B14F-4D97-AF65-F5344CB8AC3E}">
        <p14:creationId xmlns:p14="http://schemas.microsoft.com/office/powerpoint/2010/main" val="17666274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092280" y="4862912"/>
            <a:ext cx="2134898" cy="246221"/>
          </a:xfrm>
          <a:prstGeom prst="rect">
            <a:avLst/>
          </a:prstGeom>
          <a:noFill/>
        </p:spPr>
        <p:txBody>
          <a:bodyPr wrap="square" rtlCol="0">
            <a:spAutoFit/>
          </a:bodyPr>
          <a:lstStyle/>
          <a:p>
            <a:pPr algn="r"/>
            <a:r>
              <a:rPr lang="en-US" sz="1000" dirty="0"/>
              <a:t>Dauvermann et al. 2013</a:t>
            </a:r>
          </a:p>
        </p:txBody>
      </p:sp>
      <p:pic>
        <p:nvPicPr>
          <p:cNvPr id="8194" name="Picture 2" descr="Fig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182392"/>
            <a:ext cx="4657246" cy="468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42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Linear Models</a:t>
            </a:r>
          </a:p>
        </p:txBody>
      </p:sp>
      <p:grpSp>
        <p:nvGrpSpPr>
          <p:cNvPr id="3" name="Group 2"/>
          <p:cNvGrpSpPr/>
          <p:nvPr/>
        </p:nvGrpSpPr>
        <p:grpSpPr>
          <a:xfrm>
            <a:off x="179512" y="1059582"/>
            <a:ext cx="8044367" cy="3579974"/>
            <a:chOff x="249462" y="1408561"/>
            <a:chExt cx="10725823" cy="4773299"/>
          </a:xfrm>
        </p:grpSpPr>
        <p:pic>
          <p:nvPicPr>
            <p:cNvPr id="4098" name="Picture 2" descr="Figure2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462" y="1408561"/>
              <a:ext cx="2249040"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Figure2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0689" y="1408561"/>
              <a:ext cx="2249040"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Figure2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1916" y="1408561"/>
              <a:ext cx="2249040"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Figure2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3143" y="1408561"/>
              <a:ext cx="2249040"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Figure2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9462" y="3932820"/>
              <a:ext cx="2558132"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Figure2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6904" y="3932820"/>
              <a:ext cx="2558132"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8" descr="Figure2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84346" y="3932820"/>
              <a:ext cx="2558132"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9" descr="Figure2h"/>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01788" y="3932820"/>
              <a:ext cx="2573497" cy="22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Oval 3"/>
          <p:cNvSpPr/>
          <p:nvPr/>
        </p:nvSpPr>
        <p:spPr>
          <a:xfrm>
            <a:off x="3818937" y="2743201"/>
            <a:ext cx="2652697" cy="2192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4" name="TextBox 13"/>
          <p:cNvSpPr txBox="1"/>
          <p:nvPr/>
        </p:nvSpPr>
        <p:spPr>
          <a:xfrm>
            <a:off x="6343286" y="1"/>
            <a:ext cx="2791086" cy="1169551"/>
          </a:xfrm>
          <a:prstGeom prst="rect">
            <a:avLst/>
          </a:prstGeom>
          <a:noFill/>
          <a:ln>
            <a:solidFill>
              <a:schemeClr val="tx1"/>
            </a:solidFill>
          </a:ln>
        </p:spPr>
        <p:txBody>
          <a:bodyPr wrap="square" rtlCol="0">
            <a:spAutoFit/>
          </a:bodyPr>
          <a:lstStyle/>
          <a:p>
            <a:r>
              <a:rPr lang="en-US" sz="1400" dirty="0"/>
              <a:t>IPS    Intra-parietal sulcus</a:t>
            </a:r>
          </a:p>
          <a:p>
            <a:r>
              <a:rPr lang="en-US" sz="1400" dirty="0"/>
              <a:t>IFG    Inferior frontal gyrus</a:t>
            </a:r>
          </a:p>
          <a:p>
            <a:r>
              <a:rPr lang="en-US" sz="1400" dirty="0"/>
              <a:t>ACC   Anterior cingulate cortex</a:t>
            </a:r>
          </a:p>
          <a:p>
            <a:r>
              <a:rPr lang="en-US" sz="1400" dirty="0"/>
              <a:t>MTG Middle temporal gyrus</a:t>
            </a:r>
          </a:p>
          <a:p>
            <a:r>
              <a:rPr lang="en-US" sz="1400" dirty="0"/>
              <a:t>MD   Mediodorsal thalamus</a:t>
            </a:r>
          </a:p>
        </p:txBody>
      </p:sp>
      <p:grpSp>
        <p:nvGrpSpPr>
          <p:cNvPr id="9" name="Group 8"/>
          <p:cNvGrpSpPr/>
          <p:nvPr/>
        </p:nvGrpSpPr>
        <p:grpSpPr>
          <a:xfrm>
            <a:off x="93575" y="97163"/>
            <a:ext cx="2791086" cy="738664"/>
            <a:chOff x="249462" y="129551"/>
            <a:chExt cx="3135268" cy="984886"/>
          </a:xfrm>
        </p:grpSpPr>
        <p:sp>
          <p:nvSpPr>
            <p:cNvPr id="18" name="TextBox 17"/>
            <p:cNvSpPr txBox="1"/>
            <p:nvPr/>
          </p:nvSpPr>
          <p:spPr>
            <a:xfrm>
              <a:off x="249462" y="129551"/>
              <a:ext cx="3135268" cy="984886"/>
            </a:xfrm>
            <a:prstGeom prst="rect">
              <a:avLst/>
            </a:prstGeom>
            <a:noFill/>
            <a:ln>
              <a:solidFill>
                <a:schemeClr val="tx1"/>
              </a:solidFill>
            </a:ln>
          </p:spPr>
          <p:txBody>
            <a:bodyPr wrap="square" rtlCol="0">
              <a:spAutoFit/>
            </a:bodyPr>
            <a:lstStyle/>
            <a:p>
              <a:r>
                <a:rPr lang="en-US" sz="1400" dirty="0"/>
                <a:t>            Endogenous connection</a:t>
              </a:r>
            </a:p>
            <a:p>
              <a:r>
                <a:rPr lang="en-US" sz="1400" dirty="0"/>
                <a:t>            Modulatory input</a:t>
              </a:r>
            </a:p>
            <a:p>
              <a:r>
                <a:rPr lang="en-US" sz="1400" dirty="0"/>
                <a:t>            Driving input</a:t>
              </a:r>
            </a:p>
          </p:txBody>
        </p:sp>
        <p:cxnSp>
          <p:nvCxnSpPr>
            <p:cNvPr id="8" name="Straight Connector 7"/>
            <p:cNvCxnSpPr/>
            <p:nvPr/>
          </p:nvCxnSpPr>
          <p:spPr>
            <a:xfrm>
              <a:off x="447786" y="329248"/>
              <a:ext cx="396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47786" y="592484"/>
              <a:ext cx="39664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47785" y="855721"/>
              <a:ext cx="39664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566C4D38-EF47-4341-A0A9-226237F7EFC8}"/>
              </a:ext>
            </a:extLst>
          </p:cNvPr>
          <p:cNvSpPr txBox="1"/>
          <p:nvPr/>
        </p:nvSpPr>
        <p:spPr>
          <a:xfrm>
            <a:off x="7092280" y="4862912"/>
            <a:ext cx="2134898" cy="246221"/>
          </a:xfrm>
          <a:prstGeom prst="rect">
            <a:avLst/>
          </a:prstGeom>
          <a:noFill/>
        </p:spPr>
        <p:txBody>
          <a:bodyPr wrap="square" rtlCol="0">
            <a:spAutoFit/>
          </a:bodyPr>
          <a:lstStyle/>
          <a:p>
            <a:pPr algn="r"/>
            <a:r>
              <a:rPr lang="en-US" sz="1000" dirty="0"/>
              <a:t>Dauvermann et al. 2013</a:t>
            </a:r>
          </a:p>
        </p:txBody>
      </p:sp>
    </p:spTree>
    <p:extLst>
      <p:ext uri="{BB962C8B-B14F-4D97-AF65-F5344CB8AC3E}">
        <p14:creationId xmlns:p14="http://schemas.microsoft.com/office/powerpoint/2010/main" val="1420017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21302"/>
            <a:ext cx="7053542" cy="1050398"/>
          </a:xfrm>
        </p:spPr>
        <p:txBody>
          <a:bodyPr/>
          <a:lstStyle/>
          <a:p>
            <a:r>
              <a:rPr lang="en-US" b="1" dirty="0"/>
              <a:t>Optimal linear model</a:t>
            </a:r>
          </a:p>
        </p:txBody>
      </p:sp>
      <p:pic>
        <p:nvPicPr>
          <p:cNvPr id="5124" name="Picture 4" descr="Figur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662" y="2892007"/>
            <a:ext cx="3841648" cy="2179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3" name="Picture 3" descr="Figure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784446"/>
            <a:ext cx="3625624" cy="2056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2" name="Picture 2" descr="Figure4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376" y="778364"/>
            <a:ext cx="3625624" cy="2056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D8FE35-A91D-4BE2-8288-58648A3B79CC}"/>
              </a:ext>
            </a:extLst>
          </p:cNvPr>
          <p:cNvSpPr txBox="1"/>
          <p:nvPr/>
        </p:nvSpPr>
        <p:spPr>
          <a:xfrm>
            <a:off x="7020272" y="4876006"/>
            <a:ext cx="2134898" cy="246221"/>
          </a:xfrm>
          <a:prstGeom prst="rect">
            <a:avLst/>
          </a:prstGeom>
          <a:noFill/>
        </p:spPr>
        <p:txBody>
          <a:bodyPr wrap="square" rtlCol="0">
            <a:spAutoFit/>
          </a:bodyPr>
          <a:lstStyle/>
          <a:p>
            <a:pPr algn="r"/>
            <a:r>
              <a:rPr lang="en-US" sz="1000" dirty="0"/>
              <a:t>Dauvermann et al. 2013</a:t>
            </a:r>
          </a:p>
        </p:txBody>
      </p:sp>
    </p:spTree>
    <p:extLst>
      <p:ext uri="{BB962C8B-B14F-4D97-AF65-F5344CB8AC3E}">
        <p14:creationId xmlns:p14="http://schemas.microsoft.com/office/powerpoint/2010/main" val="1587393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2963" y="70012"/>
            <a:ext cx="6583293" cy="1050398"/>
          </a:xfrm>
        </p:spPr>
        <p:txBody>
          <a:bodyPr>
            <a:normAutofit fontScale="90000"/>
          </a:bodyPr>
          <a:lstStyle/>
          <a:p>
            <a:pPr algn="ctr"/>
            <a:r>
              <a:rPr lang="en-US" b="1" dirty="0">
                <a:solidFill>
                  <a:schemeClr val="tx1"/>
                </a:solidFill>
                <a:latin typeface="Calibri Light (Headings)"/>
              </a:rPr>
              <a:t>Activity-dependent changes of</a:t>
            </a:r>
            <a:br>
              <a:rPr lang="en-US" b="1" dirty="0">
                <a:solidFill>
                  <a:schemeClr val="tx1"/>
                </a:solidFill>
                <a:latin typeface="Calibri Light (Headings)"/>
              </a:rPr>
            </a:br>
            <a:r>
              <a:rPr lang="en-US" b="1" dirty="0">
                <a:solidFill>
                  <a:schemeClr val="tx1"/>
                </a:solidFill>
                <a:latin typeface="Calibri Light (Headings)"/>
              </a:rPr>
              <a:t>neural function</a:t>
            </a:r>
          </a:p>
        </p:txBody>
      </p:sp>
      <p:sp>
        <p:nvSpPr>
          <p:cNvPr id="66" name="TextBox 65"/>
          <p:cNvSpPr txBox="1"/>
          <p:nvPr/>
        </p:nvSpPr>
        <p:spPr>
          <a:xfrm>
            <a:off x="7960968" y="4912667"/>
            <a:ext cx="1268757" cy="415498"/>
          </a:xfrm>
          <a:prstGeom prst="rect">
            <a:avLst/>
          </a:prstGeom>
          <a:noFill/>
        </p:spPr>
        <p:txBody>
          <a:bodyPr wrap="square" rtlCol="0">
            <a:spAutoFit/>
          </a:bodyPr>
          <a:lstStyle/>
          <a:p>
            <a:r>
              <a:rPr lang="en-US" sz="1050" dirty="0">
                <a:solidFill>
                  <a:schemeClr val="bg1"/>
                </a:solidFill>
              </a:rPr>
              <a:t>Stephan et al. 2008</a:t>
            </a:r>
          </a:p>
        </p:txBody>
      </p:sp>
      <p:pic>
        <p:nvPicPr>
          <p:cNvPr id="6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05" y="17419"/>
            <a:ext cx="1781437" cy="15986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 name="Group 3">
            <a:extLst>
              <a:ext uri="{FF2B5EF4-FFF2-40B4-BE49-F238E27FC236}">
                <a16:creationId xmlns:a16="http://schemas.microsoft.com/office/drawing/2014/main" id="{2EAB2AA0-E67F-4C7E-A25C-73E44A24A129}"/>
              </a:ext>
            </a:extLst>
          </p:cNvPr>
          <p:cNvGrpSpPr/>
          <p:nvPr/>
        </p:nvGrpSpPr>
        <p:grpSpPr>
          <a:xfrm>
            <a:off x="116480" y="1186096"/>
            <a:ext cx="7541607" cy="3945827"/>
            <a:chOff x="116480" y="1186096"/>
            <a:chExt cx="7541607" cy="3945827"/>
          </a:xfrm>
        </p:grpSpPr>
        <p:grpSp>
          <p:nvGrpSpPr>
            <p:cNvPr id="3" name="Group 2"/>
            <p:cNvGrpSpPr/>
            <p:nvPr/>
          </p:nvGrpSpPr>
          <p:grpSpPr>
            <a:xfrm>
              <a:off x="414844" y="1186096"/>
              <a:ext cx="6803204" cy="2843893"/>
              <a:chOff x="553126" y="1581461"/>
              <a:chExt cx="9070938" cy="3791856"/>
            </a:xfrm>
          </p:grpSpPr>
          <p:cxnSp>
            <p:nvCxnSpPr>
              <p:cNvPr id="10" name="AutoShape 3"/>
              <p:cNvCxnSpPr>
                <a:cxnSpLocks noChangeShapeType="1"/>
                <a:stCxn id="19" idx="0"/>
                <a:endCxn id="15" idx="2"/>
              </p:cNvCxnSpPr>
              <p:nvPr/>
            </p:nvCxnSpPr>
            <p:spPr bwMode="auto">
              <a:xfrm rot="5400000" flipH="1" flipV="1">
                <a:off x="3185000" y="2263934"/>
                <a:ext cx="386273" cy="5895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AutoShape 4"/>
              <p:cNvCxnSpPr>
                <a:cxnSpLocks noChangeShapeType="1"/>
                <a:stCxn id="21" idx="0"/>
                <a:endCxn id="14" idx="2"/>
              </p:cNvCxnSpPr>
              <p:nvPr/>
            </p:nvCxnSpPr>
            <p:spPr bwMode="auto">
              <a:xfrm rot="16200000" flipV="1">
                <a:off x="4551582" y="2410204"/>
                <a:ext cx="641445" cy="398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AutoShape 5"/>
              <p:cNvCxnSpPr>
                <a:cxnSpLocks noChangeShapeType="1"/>
                <a:stCxn id="18" idx="0"/>
                <a:endCxn id="16" idx="2"/>
              </p:cNvCxnSpPr>
              <p:nvPr/>
            </p:nvCxnSpPr>
            <p:spPr bwMode="auto">
              <a:xfrm rot="5400000" flipH="1" flipV="1">
                <a:off x="586651" y="2527099"/>
                <a:ext cx="900385" cy="99057"/>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Text Box 6"/>
              <p:cNvSpPr txBox="1">
                <a:spLocks noChangeArrowheads="1"/>
              </p:cNvSpPr>
              <p:nvPr/>
            </p:nvSpPr>
            <p:spPr bwMode="auto">
              <a:xfrm>
                <a:off x="5710184" y="1616422"/>
                <a:ext cx="1162796" cy="51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23FF23"/>
                    </a:solidFill>
                  </a:rPr>
                  <a:t>BOLD</a:t>
                </a:r>
              </a:p>
            </p:txBody>
          </p:sp>
          <p:sp>
            <p:nvSpPr>
              <p:cNvPr id="14" name="Text Box 7"/>
              <p:cNvSpPr txBox="1">
                <a:spLocks noChangeArrowheads="1"/>
              </p:cNvSpPr>
              <p:nvPr/>
            </p:nvSpPr>
            <p:spPr bwMode="auto">
              <a:xfrm>
                <a:off x="4530131" y="1581461"/>
                <a:ext cx="680363"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15" name="Text Box 8"/>
              <p:cNvSpPr txBox="1">
                <a:spLocks noChangeArrowheads="1"/>
              </p:cNvSpPr>
              <p:nvPr/>
            </p:nvSpPr>
            <p:spPr bwMode="auto">
              <a:xfrm>
                <a:off x="3041940" y="1590261"/>
                <a:ext cx="731347"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16" name="Text Box 9"/>
              <p:cNvSpPr txBox="1">
                <a:spLocks noChangeArrowheads="1"/>
              </p:cNvSpPr>
              <p:nvPr/>
            </p:nvSpPr>
            <p:spPr bwMode="auto">
              <a:xfrm>
                <a:off x="675814" y="1616422"/>
                <a:ext cx="821116"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17" name="Line 10"/>
              <p:cNvSpPr>
                <a:spLocks noChangeShapeType="1"/>
              </p:cNvSpPr>
              <p:nvPr/>
            </p:nvSpPr>
            <p:spPr bwMode="auto">
              <a:xfrm flipH="1">
                <a:off x="1144259" y="2784551"/>
                <a:ext cx="1889715" cy="393547"/>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8" name="Text Box 11"/>
              <p:cNvSpPr txBox="1">
                <a:spLocks noChangeArrowheads="1"/>
              </p:cNvSpPr>
              <p:nvPr/>
            </p:nvSpPr>
            <p:spPr bwMode="auto">
              <a:xfrm>
                <a:off x="553126" y="3026819"/>
                <a:ext cx="868377"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dirty="0">
                    <a:solidFill>
                      <a:schemeClr val="tx1"/>
                    </a:solidFill>
                  </a:rPr>
                  <a:t>x</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19" name="Text Box 12"/>
              <p:cNvSpPr txBox="1">
                <a:spLocks noChangeArrowheads="1"/>
              </p:cNvSpPr>
              <p:nvPr/>
            </p:nvSpPr>
            <p:spPr bwMode="auto">
              <a:xfrm>
                <a:off x="2924032" y="2486546"/>
                <a:ext cx="849255"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2</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20" name="Line 13"/>
              <p:cNvSpPr>
                <a:spLocks noChangeShapeType="1"/>
              </p:cNvSpPr>
              <p:nvPr/>
            </p:nvSpPr>
            <p:spPr bwMode="auto">
              <a:xfrm flipH="1" flipV="1">
                <a:off x="3712741" y="2652610"/>
                <a:ext cx="804643" cy="391272"/>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21" name="Text Box 14"/>
              <p:cNvSpPr txBox="1">
                <a:spLocks noChangeArrowheads="1"/>
              </p:cNvSpPr>
              <p:nvPr/>
            </p:nvSpPr>
            <p:spPr bwMode="auto">
              <a:xfrm>
                <a:off x="4405850" y="2732918"/>
                <a:ext cx="936891" cy="586956"/>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3</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22" name="Text Box 15"/>
              <p:cNvSpPr txBox="1">
                <a:spLocks noChangeArrowheads="1"/>
              </p:cNvSpPr>
              <p:nvPr/>
            </p:nvSpPr>
            <p:spPr bwMode="auto">
              <a:xfrm>
                <a:off x="4045752" y="3330511"/>
                <a:ext cx="1643696" cy="9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neuronal</a:t>
                </a:r>
              </a:p>
              <a:p>
                <a:pPr eaLnBrk="1">
                  <a:lnSpc>
                    <a:spcPct val="100000"/>
                  </a:lnSpc>
                  <a:buClrTx/>
                  <a:buFontTx/>
                  <a:buNone/>
                </a:pPr>
                <a:r>
                  <a:rPr lang="en-US" altLang="en-US" sz="2025" dirty="0">
                    <a:solidFill>
                      <a:srgbClr val="FF9900"/>
                    </a:solidFill>
                  </a:rPr>
                  <a:t>states</a:t>
                </a:r>
              </a:p>
            </p:txBody>
          </p:sp>
          <p:sp>
            <p:nvSpPr>
              <p:cNvPr id="23" name="Line 16"/>
              <p:cNvSpPr>
                <a:spLocks noChangeShapeType="1"/>
              </p:cNvSpPr>
              <p:nvPr/>
            </p:nvSpPr>
            <p:spPr bwMode="auto">
              <a:xfrm flipV="1">
                <a:off x="1612704" y="2996557"/>
                <a:ext cx="2793145" cy="243009"/>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24" name="Line 17"/>
              <p:cNvSpPr>
                <a:spLocks noChangeShapeType="1"/>
              </p:cNvSpPr>
              <p:nvPr/>
            </p:nvSpPr>
            <p:spPr bwMode="auto">
              <a:xfrm>
                <a:off x="1070813" y="3598373"/>
                <a:ext cx="0" cy="1492293"/>
              </a:xfrm>
              <a:prstGeom prst="line">
                <a:avLst/>
              </a:prstGeom>
              <a:noFill/>
              <a:ln w="2844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25" name="Line 18"/>
              <p:cNvSpPr>
                <a:spLocks noChangeShapeType="1"/>
              </p:cNvSpPr>
              <p:nvPr/>
            </p:nvSpPr>
            <p:spPr bwMode="auto">
              <a:xfrm flipV="1">
                <a:off x="2296253" y="3178098"/>
                <a:ext cx="0" cy="1107846"/>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grpSp>
            <p:nvGrpSpPr>
              <p:cNvPr id="26" name="Group 24"/>
              <p:cNvGrpSpPr>
                <a:grpSpLocks/>
              </p:cNvGrpSpPr>
              <p:nvPr/>
            </p:nvGrpSpPr>
            <p:grpSpPr bwMode="auto">
              <a:xfrm>
                <a:off x="1612705" y="4143767"/>
                <a:ext cx="2635403" cy="1229550"/>
                <a:chOff x="1308" y="2740"/>
                <a:chExt cx="1654" cy="1081"/>
              </a:xfrm>
            </p:grpSpPr>
            <p:grpSp>
              <p:nvGrpSpPr>
                <p:cNvPr id="51" name="Group 25"/>
                <p:cNvGrpSpPr>
                  <a:grpSpLocks/>
                </p:cNvGrpSpPr>
                <p:nvPr/>
              </p:nvGrpSpPr>
              <p:grpSpPr bwMode="auto">
                <a:xfrm>
                  <a:off x="1308" y="2740"/>
                  <a:ext cx="1654" cy="1033"/>
                  <a:chOff x="1308" y="2740"/>
                  <a:chExt cx="1654" cy="1033"/>
                </a:xfrm>
              </p:grpSpPr>
              <p:pic>
                <p:nvPicPr>
                  <p:cNvPr id="5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 y="2753"/>
                    <a:ext cx="1654" cy="10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 name="Text Box 27"/>
                  <p:cNvSpPr txBox="1">
                    <a:spLocks noChangeArrowheads="1"/>
                  </p:cNvSpPr>
                  <p:nvPr/>
                </p:nvSpPr>
                <p:spPr bwMode="auto">
                  <a:xfrm>
                    <a:off x="1717" y="2740"/>
                    <a:ext cx="809"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000000"/>
                        </a:solidFill>
                      </a:rPr>
                      <a:t>Modulatory</a:t>
                    </a:r>
                  </a:p>
                  <a:p>
                    <a:pPr eaLnBrk="1">
                      <a:lnSpc>
                        <a:spcPct val="100000"/>
                      </a:lnSpc>
                      <a:buClrTx/>
                      <a:buFontTx/>
                      <a:buNone/>
                    </a:pPr>
                    <a:r>
                      <a:rPr lang="en-US" altLang="en-US" sz="1200" dirty="0">
                        <a:solidFill>
                          <a:srgbClr val="000000"/>
                        </a:solidFill>
                      </a:rPr>
                      <a:t>input </a:t>
                    </a:r>
                    <a:r>
                      <a:rPr lang="en-US" altLang="en-US" sz="1200" i="1" dirty="0">
                        <a:solidFill>
                          <a:srgbClr val="000000"/>
                        </a:solidFill>
                      </a:rPr>
                      <a:t>u</a:t>
                    </a:r>
                    <a:r>
                      <a:rPr lang="en-US" altLang="en-US" sz="1200" baseline="-25000" dirty="0">
                        <a:solidFill>
                          <a:srgbClr val="000000"/>
                        </a:solidFill>
                      </a:rPr>
                      <a:t>2</a:t>
                    </a:r>
                    <a:r>
                      <a:rPr lang="en-US" altLang="en-US" sz="1200" dirty="0">
                        <a:solidFill>
                          <a:srgbClr val="000000"/>
                        </a:solidFill>
                      </a:rPr>
                      <a:t>(</a:t>
                    </a:r>
                    <a:r>
                      <a:rPr lang="en-US" altLang="en-US" sz="1200" i="1" dirty="0">
                        <a:solidFill>
                          <a:srgbClr val="000000"/>
                        </a:solidFill>
                      </a:rPr>
                      <a:t>t</a:t>
                    </a:r>
                    <a:r>
                      <a:rPr lang="en-US" altLang="en-US" sz="1200" dirty="0">
                        <a:solidFill>
                          <a:srgbClr val="000000"/>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grpSp>
            <p:sp>
              <p:nvSpPr>
                <p:cNvPr id="52" name="Line 28"/>
                <p:cNvSpPr>
                  <a:spLocks noChangeShapeType="1"/>
                </p:cNvSpPr>
                <p:nvPr/>
              </p:nvSpPr>
              <p:spPr bwMode="auto">
                <a:xfrm>
                  <a:off x="1327" y="3719"/>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53" name="Text Box 29"/>
                <p:cNvSpPr txBox="1">
                  <a:spLocks noChangeArrowheads="1"/>
                </p:cNvSpPr>
                <p:nvPr/>
              </p:nvSpPr>
              <p:spPr bwMode="auto">
                <a:xfrm>
                  <a:off x="2781" y="3576"/>
                  <a:ext cx="14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33" name="Group 46"/>
              <p:cNvGrpSpPr>
                <a:grpSpLocks/>
              </p:cNvGrpSpPr>
              <p:nvPr/>
            </p:nvGrpSpPr>
            <p:grpSpPr bwMode="auto">
              <a:xfrm>
                <a:off x="6305116" y="1590261"/>
                <a:ext cx="3318948" cy="3300789"/>
                <a:chOff x="4032" y="518"/>
                <a:chExt cx="2083" cy="2902"/>
              </a:xfrm>
            </p:grpSpPr>
            <p:sp>
              <p:nvSpPr>
                <p:cNvPr id="34" name="Text Box 47"/>
                <p:cNvSpPr txBox="1">
                  <a:spLocks noChangeArrowheads="1"/>
                </p:cNvSpPr>
                <p:nvPr/>
              </p:nvSpPr>
              <p:spPr bwMode="auto">
                <a:xfrm>
                  <a:off x="5065" y="1187"/>
                  <a:ext cx="1050"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haemodynamic</a:t>
                  </a:r>
                </a:p>
                <a:p>
                  <a:pPr eaLnBrk="1">
                    <a:lnSpc>
                      <a:spcPct val="100000"/>
                    </a:lnSpc>
                    <a:buClrTx/>
                    <a:buFontTx/>
                    <a:buNone/>
                  </a:pPr>
                  <a:r>
                    <a:rPr lang="en-US" altLang="en-US" sz="1200" dirty="0">
                      <a:solidFill>
                        <a:schemeClr val="tx1"/>
                      </a:solidFill>
                    </a:rPr>
                    <a:t>model</a:t>
                  </a:r>
                </a:p>
              </p:txBody>
            </p:sp>
            <p:sp>
              <p:nvSpPr>
                <p:cNvPr id="35" name="Line 48"/>
                <p:cNvSpPr>
                  <a:spLocks noChangeShapeType="1"/>
                </p:cNvSpPr>
                <p:nvPr/>
              </p:nvSpPr>
              <p:spPr bwMode="auto">
                <a:xfrm flipH="1">
                  <a:off x="4513" y="966"/>
                  <a:ext cx="23" cy="1082"/>
                </a:xfrm>
                <a:prstGeom prst="line">
                  <a:avLst/>
                </a:prstGeom>
                <a:noFill/>
                <a:ln w="3816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36" name="Rectangle 49"/>
                <p:cNvSpPr>
                  <a:spLocks noChangeArrowheads="1"/>
                </p:cNvSpPr>
                <p:nvPr/>
              </p:nvSpPr>
              <p:spPr bwMode="auto">
                <a:xfrm>
                  <a:off x="4032" y="1147"/>
                  <a:ext cx="1019" cy="562"/>
                </a:xfrm>
                <a:prstGeom prst="rect">
                  <a:avLst/>
                </a:prstGeom>
                <a:gradFill rotWithShape="0">
                  <a:gsLst>
                    <a:gs pos="0">
                      <a:srgbClr val="3B3B3B"/>
                    </a:gs>
                    <a:gs pos="100000">
                      <a:srgbClr val="808080"/>
                    </a:gs>
                  </a:gsLst>
                  <a:path path="shape">
                    <a:fillToRect l="50000" t="50000" r="50000" b="50000"/>
                  </a:path>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000000"/>
                      </a:solidFill>
                      <a:cs typeface="Times New Roman" panose="02020603050405020304" pitchFamily="18" charset="0"/>
                    </a:rPr>
                    <a:t>λ</a:t>
                  </a:r>
                </a:p>
              </p:txBody>
            </p:sp>
            <p:sp>
              <p:nvSpPr>
                <p:cNvPr id="37" name="Text Box 50"/>
                <p:cNvSpPr txBox="1">
                  <a:spLocks noChangeArrowheads="1"/>
                </p:cNvSpPr>
                <p:nvPr/>
              </p:nvSpPr>
              <p:spPr bwMode="auto">
                <a:xfrm>
                  <a:off x="4403" y="2004"/>
                  <a:ext cx="235"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x</a:t>
                  </a:r>
                </a:p>
              </p:txBody>
            </p:sp>
            <p:sp>
              <p:nvSpPr>
                <p:cNvPr id="38" name="Text Box 51"/>
                <p:cNvSpPr txBox="1">
                  <a:spLocks noChangeArrowheads="1"/>
                </p:cNvSpPr>
                <p:nvPr/>
              </p:nvSpPr>
              <p:spPr bwMode="auto">
                <a:xfrm>
                  <a:off x="4403" y="518"/>
                  <a:ext cx="235"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037C03"/>
                      </a:solidFill>
                    </a:rPr>
                    <a:t>y</a:t>
                  </a:r>
                </a:p>
              </p:txBody>
            </p:sp>
            <p:sp>
              <p:nvSpPr>
                <p:cNvPr id="39" name="Line 52"/>
                <p:cNvSpPr>
                  <a:spLocks noChangeShapeType="1"/>
                </p:cNvSpPr>
                <p:nvPr/>
              </p:nvSpPr>
              <p:spPr bwMode="auto">
                <a:xfrm>
                  <a:off x="4513" y="2359"/>
                  <a:ext cx="0" cy="1061"/>
                </a:xfrm>
                <a:prstGeom prst="line">
                  <a:avLst/>
                </a:prstGeom>
                <a:noFill/>
                <a:ln w="38160" cap="sq">
                  <a:solidFill>
                    <a:srgbClr val="000000"/>
                  </a:solidFill>
                  <a:prstDash val="sysDot"/>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40" name="Text Box 53"/>
                <p:cNvSpPr txBox="1">
                  <a:spLocks noChangeArrowheads="1"/>
                </p:cNvSpPr>
                <p:nvPr/>
              </p:nvSpPr>
              <p:spPr bwMode="auto">
                <a:xfrm>
                  <a:off x="4596" y="2713"/>
                  <a:ext cx="78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integration</a:t>
                  </a:r>
                </a:p>
              </p:txBody>
            </p:sp>
          </p:grpSp>
        </p:grpSp>
        <p:grpSp>
          <p:nvGrpSpPr>
            <p:cNvPr id="56" name="Group 19"/>
            <p:cNvGrpSpPr>
              <a:grpSpLocks/>
            </p:cNvGrpSpPr>
            <p:nvPr/>
          </p:nvGrpSpPr>
          <p:grpSpPr bwMode="auto">
            <a:xfrm>
              <a:off x="116480" y="3812212"/>
              <a:ext cx="1781775" cy="1283762"/>
              <a:chOff x="0" y="3420"/>
              <a:chExt cx="1713" cy="1128"/>
            </a:xfrm>
          </p:grpSpPr>
          <p:pic>
            <p:nvPicPr>
              <p:cNvPr id="58"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814"/>
                <a:ext cx="1696" cy="6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 name="Text Box 22"/>
              <p:cNvSpPr txBox="1">
                <a:spLocks noChangeArrowheads="1"/>
              </p:cNvSpPr>
              <p:nvPr/>
            </p:nvSpPr>
            <p:spPr bwMode="auto">
              <a:xfrm>
                <a:off x="313" y="3420"/>
                <a:ext cx="831"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Driving</a:t>
                </a:r>
              </a:p>
              <a:p>
                <a:pPr eaLnBrk="1">
                  <a:lnSpc>
                    <a:spcPct val="100000"/>
                  </a:lnSpc>
                  <a:buClrTx/>
                  <a:buFontTx/>
                  <a:buNone/>
                </a:pPr>
                <a:r>
                  <a:rPr lang="en-US" altLang="en-US" sz="1200" dirty="0">
                    <a:solidFill>
                      <a:schemeClr val="tx1"/>
                    </a:solidFill>
                  </a:rPr>
                  <a:t>input </a:t>
                </a:r>
                <a:r>
                  <a:rPr lang="en-US" altLang="en-US" sz="1200" i="1" dirty="0">
                    <a:solidFill>
                      <a:schemeClr val="tx1"/>
                    </a:solidFill>
                  </a:rPr>
                  <a:t>u</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sp>
            <p:nvSpPr>
              <p:cNvPr id="60" name="Line 23"/>
              <p:cNvSpPr>
                <a:spLocks noChangeShapeType="1"/>
              </p:cNvSpPr>
              <p:nvPr/>
            </p:nvSpPr>
            <p:spPr bwMode="auto">
              <a:xfrm>
                <a:off x="56" y="4474"/>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57" name="Text Box 20"/>
              <p:cNvSpPr txBox="1">
                <a:spLocks noChangeArrowheads="1"/>
              </p:cNvSpPr>
              <p:nvPr/>
            </p:nvSpPr>
            <p:spPr bwMode="auto">
              <a:xfrm>
                <a:off x="1545" y="4364"/>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2" name="Group 1"/>
            <p:cNvGrpSpPr/>
            <p:nvPr/>
          </p:nvGrpSpPr>
          <p:grpSpPr>
            <a:xfrm>
              <a:off x="3907869" y="3354361"/>
              <a:ext cx="3750218" cy="1777562"/>
              <a:chOff x="5204117" y="4917210"/>
              <a:chExt cx="4968071" cy="2323931"/>
            </a:xfrm>
          </p:grpSpPr>
          <p:sp>
            <p:nvSpPr>
              <p:cNvPr id="64" name="AutoShape 6"/>
              <p:cNvSpPr>
                <a:spLocks noChangeArrowheads="1"/>
              </p:cNvSpPr>
              <p:nvPr/>
            </p:nvSpPr>
            <p:spPr bwMode="auto">
              <a:xfrm>
                <a:off x="5204117" y="6414053"/>
                <a:ext cx="4968070" cy="827088"/>
              </a:xfrm>
              <a:prstGeom prst="roundRect">
                <a:avLst>
                  <a:gd name="adj" fmla="val 176"/>
                </a:avLst>
              </a:prstGeom>
              <a:solidFill>
                <a:srgbClr val="66FF33"/>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grpSp>
            <p:nvGrpSpPr>
              <p:cNvPr id="30" name="Group 33"/>
              <p:cNvGrpSpPr>
                <a:grpSpLocks/>
              </p:cNvGrpSpPr>
              <p:nvPr/>
            </p:nvGrpSpPr>
            <p:grpSpPr bwMode="auto">
              <a:xfrm>
                <a:off x="5204118" y="4917210"/>
                <a:ext cx="4968070" cy="1712952"/>
                <a:chOff x="3341" y="3443"/>
                <a:chExt cx="3118" cy="1506"/>
              </a:xfrm>
            </p:grpSpPr>
            <p:sp>
              <p:nvSpPr>
                <p:cNvPr id="41" name="Rectangle 34"/>
                <p:cNvSpPr>
                  <a:spLocks noChangeArrowheads="1"/>
                </p:cNvSpPr>
                <p:nvPr/>
              </p:nvSpPr>
              <p:spPr bwMode="auto">
                <a:xfrm>
                  <a:off x="3341" y="3443"/>
                  <a:ext cx="3118" cy="1316"/>
                </a:xfrm>
                <a:prstGeom prst="rect">
                  <a:avLst/>
                </a:prstGeom>
                <a:solidFill>
                  <a:srgbClr val="66FF33"/>
                </a:solidFill>
                <a:ln w="12600" cap="sq">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sp>
              <p:nvSpPr>
                <p:cNvPr id="42" name="Text Box 35"/>
                <p:cNvSpPr txBox="1">
                  <a:spLocks noChangeArrowheads="1"/>
                </p:cNvSpPr>
                <p:nvPr/>
              </p:nvSpPr>
              <p:spPr bwMode="auto">
                <a:xfrm>
                  <a:off x="3428" y="3681"/>
                  <a:ext cx="1323"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Endogenous connectivity</a:t>
                  </a:r>
                </a:p>
              </p:txBody>
            </p:sp>
            <p:sp>
              <p:nvSpPr>
                <p:cNvPr id="44" name="Text Box 37"/>
                <p:cNvSpPr txBox="1">
                  <a:spLocks noChangeArrowheads="1"/>
                </p:cNvSpPr>
                <p:nvPr/>
              </p:nvSpPr>
              <p:spPr bwMode="auto">
                <a:xfrm>
                  <a:off x="3444" y="4156"/>
                  <a:ext cx="956"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Modulation of</a:t>
                  </a:r>
                </a:p>
                <a:p>
                  <a:pPr eaLnBrk="1">
                    <a:lnSpc>
                      <a:spcPct val="100000"/>
                    </a:lnSpc>
                    <a:buClrTx/>
                    <a:buFontTx/>
                    <a:buNone/>
                  </a:pPr>
                  <a:r>
                    <a:rPr lang="en-US" altLang="en-US" sz="1200" dirty="0">
                      <a:solidFill>
                        <a:srgbClr val="FFFFFF"/>
                      </a:solidFill>
                    </a:rPr>
                    <a:t>connectivity</a:t>
                  </a:r>
                </a:p>
              </p:txBody>
            </p:sp>
            <p:sp>
              <p:nvSpPr>
                <p:cNvPr id="45" name="Line 38"/>
                <p:cNvSpPr>
                  <a:spLocks noChangeShapeType="1"/>
                </p:cNvSpPr>
                <p:nvPr/>
              </p:nvSpPr>
              <p:spPr bwMode="auto">
                <a:xfrm flipH="1">
                  <a:off x="4180" y="4819"/>
                  <a:ext cx="1141" cy="0"/>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46" name="Text Box 39"/>
                <p:cNvSpPr txBox="1">
                  <a:spLocks noChangeArrowheads="1"/>
                </p:cNvSpPr>
                <p:nvPr/>
              </p:nvSpPr>
              <p:spPr bwMode="auto">
                <a:xfrm>
                  <a:off x="3426" y="3515"/>
                  <a:ext cx="1414"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rgbClr val="000000"/>
                      </a:solidFill>
                    </a:rPr>
                    <a:t>Neural state equation</a:t>
                  </a:r>
                </a:p>
              </p:txBody>
            </p:sp>
            <p:graphicFrame>
              <p:nvGraphicFramePr>
                <p:cNvPr id="47" name="Object 40"/>
                <p:cNvGraphicFramePr>
                  <a:graphicFrameLocks noChangeAspect="1"/>
                </p:cNvGraphicFramePr>
                <p:nvPr/>
              </p:nvGraphicFramePr>
              <p:xfrm>
                <a:off x="4925" y="3555"/>
                <a:ext cx="1404" cy="268"/>
              </p:xfrm>
              <a:graphic>
                <a:graphicData uri="http://schemas.openxmlformats.org/presentationml/2006/ole">
                  <mc:AlternateContent xmlns:mc="http://schemas.openxmlformats.org/markup-compatibility/2006">
                    <mc:Choice xmlns:v="urn:schemas-microsoft-com:vml" Requires="v">
                      <p:oleObj r:id="rId6" imgW="1638993" imgH="235184" progId="">
                        <p:embed/>
                      </p:oleObj>
                    </mc:Choice>
                    <mc:Fallback>
                      <p:oleObj r:id="rId6" imgW="1638993" imgH="235184" progId="">
                        <p:embed/>
                        <p:pic>
                          <p:nvPicPr>
                            <p:cNvPr id="47"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5" y="3555"/>
                              <a:ext cx="1404" cy="268"/>
                            </a:xfrm>
                            <a:prstGeom prst="rect">
                              <a:avLst/>
                            </a:prstGeom>
                            <a:noFill/>
                            <a:ln>
                              <a:noFill/>
                            </a:ln>
                            <a:effectLst/>
                          </p:spPr>
                        </p:pic>
                      </p:oleObj>
                    </mc:Fallback>
                  </mc:AlternateContent>
                </a:graphicData>
              </a:graphic>
            </p:graphicFrame>
            <p:graphicFrame>
              <p:nvGraphicFramePr>
                <p:cNvPr id="48" name="Object 41"/>
                <p:cNvGraphicFramePr>
                  <a:graphicFrameLocks noChangeAspect="1"/>
                </p:cNvGraphicFramePr>
                <p:nvPr/>
              </p:nvGraphicFramePr>
              <p:xfrm>
                <a:off x="5417" y="3885"/>
                <a:ext cx="929" cy="1064"/>
              </p:xfrm>
              <a:graphic>
                <a:graphicData uri="http://schemas.openxmlformats.org/presentationml/2006/ole">
                  <mc:AlternateContent xmlns:mc="http://schemas.openxmlformats.org/markup-compatibility/2006">
                    <mc:Choice xmlns:v="urn:schemas-microsoft-com:vml" Requires="v">
                      <p:oleObj r:id="rId8" imgW="978107" imgH="1160925" progId="">
                        <p:embed/>
                      </p:oleObj>
                    </mc:Choice>
                    <mc:Fallback>
                      <p:oleObj r:id="rId8" imgW="978107" imgH="1160925" progId="">
                        <p:embed/>
                        <p:pic>
                          <p:nvPicPr>
                            <p:cNvPr id="48"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7" y="3885"/>
                              <a:ext cx="929" cy="1064"/>
                            </a:xfrm>
                            <a:prstGeom prst="rect">
                              <a:avLst/>
                            </a:prstGeom>
                            <a:noFill/>
                            <a:ln>
                              <a:noFill/>
                            </a:ln>
                            <a:effectLst/>
                          </p:spPr>
                        </p:pic>
                      </p:oleObj>
                    </mc:Fallback>
                  </mc:AlternateContent>
                </a:graphicData>
              </a:graphic>
            </p:graphicFrame>
            <p:sp>
              <p:nvSpPr>
                <p:cNvPr id="49" name="Line 42"/>
                <p:cNvSpPr>
                  <a:spLocks noChangeShapeType="1"/>
                </p:cNvSpPr>
                <p:nvPr/>
              </p:nvSpPr>
              <p:spPr bwMode="auto">
                <a:xfrm flipH="1" flipV="1">
                  <a:off x="4403" y="4411"/>
                  <a:ext cx="942" cy="6"/>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50" name="Line 43"/>
                <p:cNvSpPr>
                  <a:spLocks noChangeShapeType="1"/>
                </p:cNvSpPr>
                <p:nvPr/>
              </p:nvSpPr>
              <p:spPr bwMode="auto">
                <a:xfrm flipH="1">
                  <a:off x="4427" y="4097"/>
                  <a:ext cx="900" cy="11"/>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43" name="Text Box 36"/>
                <p:cNvSpPr txBox="1">
                  <a:spLocks noChangeArrowheads="1"/>
                </p:cNvSpPr>
                <p:nvPr/>
              </p:nvSpPr>
              <p:spPr bwMode="auto">
                <a:xfrm>
                  <a:off x="3468" y="4643"/>
                  <a:ext cx="959"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Direct inputs</a:t>
                  </a:r>
                </a:p>
              </p:txBody>
            </p:sp>
          </p:grpSp>
          <p:sp>
            <p:nvSpPr>
              <p:cNvPr id="65" name="Text Box 20"/>
              <p:cNvSpPr txBox="1">
                <a:spLocks noChangeArrowheads="1"/>
              </p:cNvSpPr>
              <p:nvPr/>
            </p:nvSpPr>
            <p:spPr bwMode="auto">
              <a:xfrm>
                <a:off x="5397001" y="6571639"/>
                <a:ext cx="1795462" cy="59879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3750" rIns="67500" bIns="33750"/>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buClrTx/>
                  <a:buFontTx/>
                  <a:buNone/>
                </a:pPr>
                <a:endParaRPr lang="en-US" altLang="en-US" sz="750" dirty="0">
                  <a:solidFill>
                    <a:srgbClr val="66FF33"/>
                  </a:solidFill>
                </a:endParaRPr>
              </a:p>
              <a:p>
                <a:pPr eaLnBrk="1">
                  <a:buClrTx/>
                  <a:buFontTx/>
                  <a:buNone/>
                </a:pPr>
                <a:r>
                  <a:rPr lang="en-US" altLang="en-US" sz="1200" dirty="0">
                    <a:solidFill>
                      <a:schemeClr val="tx1"/>
                    </a:solidFill>
                  </a:rPr>
                  <a:t>Nonlinear input</a:t>
                </a:r>
              </a:p>
            </p:txBody>
          </p:sp>
          <p:pic>
            <p:nvPicPr>
              <p:cNvPr id="68"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4327" y="6571639"/>
                <a:ext cx="2817812" cy="619125"/>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cxnSp>
          <p:nvCxnSpPr>
            <p:cNvPr id="9" name="Straight Arrow Connector 8"/>
            <p:cNvCxnSpPr/>
            <p:nvPr/>
          </p:nvCxnSpPr>
          <p:spPr>
            <a:xfrm flipH="1" flipV="1">
              <a:off x="2105789" y="2383574"/>
              <a:ext cx="598775" cy="50451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2704564" y="2497885"/>
              <a:ext cx="599823" cy="39020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EA00D070-9E01-0DC8-AF41-B0C49F28F0CC}"/>
              </a:ext>
            </a:extLst>
          </p:cNvPr>
          <p:cNvSpPr txBox="1"/>
          <p:nvPr/>
        </p:nvSpPr>
        <p:spPr>
          <a:xfrm>
            <a:off x="7178005" y="4925834"/>
            <a:ext cx="2051720" cy="246221"/>
          </a:xfrm>
          <a:prstGeom prst="rect">
            <a:avLst/>
          </a:prstGeom>
          <a:noFill/>
        </p:spPr>
        <p:txBody>
          <a:bodyPr wrap="square" rtlCol="0">
            <a:spAutoFit/>
          </a:bodyPr>
          <a:lstStyle/>
          <a:p>
            <a:pPr algn="r"/>
            <a:r>
              <a:rPr lang="en-GB" sz="1000" dirty="0"/>
              <a:t>Adapted from Friston et al. 1993</a:t>
            </a:r>
          </a:p>
        </p:txBody>
      </p:sp>
    </p:spTree>
    <p:extLst>
      <p:ext uri="{BB962C8B-B14F-4D97-AF65-F5344CB8AC3E}">
        <p14:creationId xmlns:p14="http://schemas.microsoft.com/office/powerpoint/2010/main" val="3542933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Nonlinear models</a:t>
            </a:r>
          </a:p>
        </p:txBody>
      </p:sp>
      <p:pic>
        <p:nvPicPr>
          <p:cNvPr id="6146" name="Picture 2" descr="Figure3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418" y="950169"/>
            <a:ext cx="2179397" cy="20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Figure3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325" y="950169"/>
            <a:ext cx="2179397" cy="20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Figure3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89950" y="3036547"/>
            <a:ext cx="2179397" cy="20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Figure3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00970" y="3036546"/>
            <a:ext cx="2179397" cy="200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158118" y="656824"/>
            <a:ext cx="3087358" cy="237972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9" name="TextBox 8"/>
          <p:cNvSpPr txBox="1"/>
          <p:nvPr/>
        </p:nvSpPr>
        <p:spPr>
          <a:xfrm>
            <a:off x="6748670" y="1389936"/>
            <a:ext cx="2385703" cy="954107"/>
          </a:xfrm>
          <a:prstGeom prst="rect">
            <a:avLst/>
          </a:prstGeom>
          <a:noFill/>
          <a:ln>
            <a:solidFill>
              <a:schemeClr val="tx1"/>
            </a:solidFill>
          </a:ln>
        </p:spPr>
        <p:txBody>
          <a:bodyPr wrap="square" rtlCol="0">
            <a:spAutoFit/>
          </a:bodyPr>
          <a:lstStyle/>
          <a:p>
            <a:r>
              <a:rPr lang="en-US" sz="1400" dirty="0"/>
              <a:t>           Endogenous connection</a:t>
            </a:r>
          </a:p>
          <a:p>
            <a:r>
              <a:rPr lang="en-US" sz="1400" dirty="0"/>
              <a:t>           Modulatory input</a:t>
            </a:r>
          </a:p>
          <a:p>
            <a:r>
              <a:rPr lang="en-US" sz="1400" dirty="0"/>
              <a:t>           Driving input</a:t>
            </a:r>
          </a:p>
          <a:p>
            <a:r>
              <a:rPr lang="en-US" sz="1400" dirty="0"/>
              <a:t>           Nonlinear modulation</a:t>
            </a:r>
          </a:p>
        </p:txBody>
      </p:sp>
      <p:cxnSp>
        <p:nvCxnSpPr>
          <p:cNvPr id="10" name="Straight Connector 9"/>
          <p:cNvCxnSpPr/>
          <p:nvPr/>
        </p:nvCxnSpPr>
        <p:spPr>
          <a:xfrm>
            <a:off x="6966955" y="1535407"/>
            <a:ext cx="2974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66955" y="1732834"/>
            <a:ext cx="29748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966954" y="1930262"/>
            <a:ext cx="2974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66954" y="2138080"/>
            <a:ext cx="297487"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3286" y="1"/>
            <a:ext cx="2791086" cy="1384995"/>
          </a:xfrm>
          <a:prstGeom prst="rect">
            <a:avLst/>
          </a:prstGeom>
          <a:noFill/>
          <a:ln>
            <a:solidFill>
              <a:schemeClr val="tx1"/>
            </a:solidFill>
          </a:ln>
        </p:spPr>
        <p:txBody>
          <a:bodyPr wrap="square" rtlCol="0">
            <a:spAutoFit/>
          </a:bodyPr>
          <a:lstStyle/>
          <a:p>
            <a:r>
              <a:rPr lang="en-US" sz="1400" dirty="0"/>
              <a:t>IPS    Intra-parietal sulcus</a:t>
            </a:r>
          </a:p>
          <a:p>
            <a:r>
              <a:rPr lang="en-US" sz="1400" dirty="0"/>
              <a:t>IFG    Inferior frontal gyrus</a:t>
            </a:r>
          </a:p>
          <a:p>
            <a:r>
              <a:rPr lang="en-US" sz="1400" dirty="0"/>
              <a:t>ACC   Anterior cingulate cortex</a:t>
            </a:r>
          </a:p>
          <a:p>
            <a:r>
              <a:rPr lang="en-US" sz="1400" dirty="0"/>
              <a:t>MTG Middle temporal gyrus</a:t>
            </a:r>
          </a:p>
          <a:p>
            <a:r>
              <a:rPr lang="en-US" sz="1400" dirty="0"/>
              <a:t>MD Thalamus   Mediodorsal thalamus</a:t>
            </a:r>
          </a:p>
        </p:txBody>
      </p:sp>
      <p:sp>
        <p:nvSpPr>
          <p:cNvPr id="15" name="TextBox 14">
            <a:extLst>
              <a:ext uri="{FF2B5EF4-FFF2-40B4-BE49-F238E27FC236}">
                <a16:creationId xmlns:a16="http://schemas.microsoft.com/office/drawing/2014/main" id="{BD02E813-98F8-4D8E-9378-1FE496FA8D65}"/>
              </a:ext>
            </a:extLst>
          </p:cNvPr>
          <p:cNvSpPr txBox="1"/>
          <p:nvPr/>
        </p:nvSpPr>
        <p:spPr>
          <a:xfrm>
            <a:off x="7092280" y="4862912"/>
            <a:ext cx="2134898" cy="246221"/>
          </a:xfrm>
          <a:prstGeom prst="rect">
            <a:avLst/>
          </a:prstGeom>
          <a:noFill/>
        </p:spPr>
        <p:txBody>
          <a:bodyPr wrap="square" rtlCol="0">
            <a:spAutoFit/>
          </a:bodyPr>
          <a:lstStyle/>
          <a:p>
            <a:pPr algn="r"/>
            <a:r>
              <a:rPr lang="en-US" sz="1000" dirty="0"/>
              <a:t>Dauvermann et al. 2013</a:t>
            </a:r>
          </a:p>
        </p:txBody>
      </p:sp>
    </p:spTree>
    <p:extLst>
      <p:ext uri="{BB962C8B-B14F-4D97-AF65-F5344CB8AC3E}">
        <p14:creationId xmlns:p14="http://schemas.microsoft.com/office/powerpoint/2010/main" val="18303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7053542" cy="1050398"/>
          </a:xfrm>
        </p:spPr>
        <p:txBody>
          <a:bodyPr/>
          <a:lstStyle/>
          <a:p>
            <a:r>
              <a:rPr lang="en-US" b="1" dirty="0"/>
              <a:t>Optimal nonlinear model family</a:t>
            </a:r>
          </a:p>
        </p:txBody>
      </p:sp>
      <p:pic>
        <p:nvPicPr>
          <p:cNvPr id="4100" name="Picture 4" descr="Figure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553" y="3099081"/>
            <a:ext cx="3064650" cy="1940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8880" y="4685539"/>
            <a:ext cx="1498298" cy="415498"/>
          </a:xfrm>
          <a:prstGeom prst="rect">
            <a:avLst/>
          </a:prstGeom>
          <a:noFill/>
        </p:spPr>
        <p:txBody>
          <a:bodyPr wrap="square" rtlCol="0">
            <a:spAutoFit/>
          </a:bodyPr>
          <a:lstStyle/>
          <a:p>
            <a:r>
              <a:rPr lang="en-US" sz="1050" dirty="0">
                <a:solidFill>
                  <a:schemeClr val="bg1"/>
                </a:solidFill>
              </a:rPr>
              <a:t>Dauvermann et al. 2013</a:t>
            </a:r>
          </a:p>
        </p:txBody>
      </p:sp>
      <p:pic>
        <p:nvPicPr>
          <p:cNvPr id="4099" name="Picture 3" descr="Figure5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5692" y="901491"/>
            <a:ext cx="3064649" cy="1940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98" name="Picture 2" descr="Figure5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988" y="915565"/>
            <a:ext cx="3064647" cy="1940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9BC773-9036-49B5-9BD7-B0D89519EAEE}"/>
              </a:ext>
            </a:extLst>
          </p:cNvPr>
          <p:cNvSpPr txBox="1"/>
          <p:nvPr/>
        </p:nvSpPr>
        <p:spPr>
          <a:xfrm>
            <a:off x="7092280" y="4862912"/>
            <a:ext cx="2134898" cy="246221"/>
          </a:xfrm>
          <a:prstGeom prst="rect">
            <a:avLst/>
          </a:prstGeom>
          <a:noFill/>
        </p:spPr>
        <p:txBody>
          <a:bodyPr wrap="square" rtlCol="0">
            <a:spAutoFit/>
          </a:bodyPr>
          <a:lstStyle/>
          <a:p>
            <a:pPr algn="r"/>
            <a:r>
              <a:rPr lang="en-US" sz="1000" dirty="0"/>
              <a:t>Dauvermann et al. 2013</a:t>
            </a:r>
          </a:p>
        </p:txBody>
      </p:sp>
    </p:spTree>
    <p:extLst>
      <p:ext uri="{BB962C8B-B14F-4D97-AF65-F5344CB8AC3E}">
        <p14:creationId xmlns:p14="http://schemas.microsoft.com/office/powerpoint/2010/main" val="1370137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38E0D-3793-3A2D-C769-18D0A69D3F32}"/>
              </a:ext>
            </a:extLst>
          </p:cNvPr>
          <p:cNvSpPr>
            <a:spLocks noGrp="1"/>
          </p:cNvSpPr>
          <p:nvPr>
            <p:ph type="title"/>
          </p:nvPr>
        </p:nvSpPr>
        <p:spPr>
          <a:xfrm>
            <a:off x="628650" y="273844"/>
            <a:ext cx="6247606" cy="994172"/>
          </a:xfrm>
        </p:spPr>
        <p:txBody>
          <a:bodyPr/>
          <a:lstStyle/>
          <a:p>
            <a:r>
              <a:rPr lang="en-GB" dirty="0"/>
              <a:t>Effective connectivity during emotion inhibition in individuals with bipolar disorder</a:t>
            </a:r>
          </a:p>
        </p:txBody>
      </p:sp>
      <p:sp>
        <p:nvSpPr>
          <p:cNvPr id="3" name="Content Placeholder 2">
            <a:extLst>
              <a:ext uri="{FF2B5EF4-FFF2-40B4-BE49-F238E27FC236}">
                <a16:creationId xmlns:a16="http://schemas.microsoft.com/office/drawing/2014/main" id="{CBA2E965-5D9C-EB73-4427-4E37AB11296E}"/>
              </a:ext>
            </a:extLst>
          </p:cNvPr>
          <p:cNvSpPr>
            <a:spLocks noGrp="1"/>
          </p:cNvSpPr>
          <p:nvPr>
            <p:ph idx="1"/>
          </p:nvPr>
        </p:nvSpPr>
        <p:spPr>
          <a:xfrm>
            <a:off x="628650" y="1851670"/>
            <a:ext cx="7886700" cy="3011754"/>
          </a:xfrm>
        </p:spPr>
        <p:txBody>
          <a:bodyPr/>
          <a:lstStyle/>
          <a:p>
            <a:r>
              <a:rPr lang="en-GB" sz="1800" dirty="0"/>
              <a:t>A group of mood disorders characterised by extreme shifts in mood, energy and activity levels. Mood episodes can significantly shift between elevated mood (mania) and periods of depressed mood. </a:t>
            </a:r>
          </a:p>
          <a:p>
            <a:r>
              <a:rPr lang="en-GB" sz="1800" dirty="0"/>
              <a:t>Deficits in emotion inhibition are a central cognitive symptom in individuals with bipolar disorder</a:t>
            </a:r>
          </a:p>
          <a:p>
            <a:r>
              <a:rPr lang="en-GB" sz="1800" dirty="0"/>
              <a:t>Emotion processing (and inhibition) can be assessed by the ability to inhibit a response when the content of the image is emotional</a:t>
            </a:r>
          </a:p>
          <a:p>
            <a:r>
              <a:rPr lang="en-GB" sz="1800" dirty="0"/>
              <a:t>Increased bilateral cingulate activity during emotion inhibition in individuals with bipolar disorder compared to healthy controls among other studies</a:t>
            </a:r>
          </a:p>
          <a:p>
            <a:pPr marL="0" indent="0">
              <a:buNone/>
            </a:pPr>
            <a:endParaRPr lang="en-GB" dirty="0"/>
          </a:p>
        </p:txBody>
      </p:sp>
      <p:pic>
        <p:nvPicPr>
          <p:cNvPr id="5" name="Picture 4" descr="A person balancing on a seesaw with smileys&#10;&#10;AI-generated content may be incorrect.">
            <a:extLst>
              <a:ext uri="{FF2B5EF4-FFF2-40B4-BE49-F238E27FC236}">
                <a16:creationId xmlns:a16="http://schemas.microsoft.com/office/drawing/2014/main" id="{A9ABB687-3018-6781-9584-10E32E3F2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288" y="149138"/>
            <a:ext cx="1865376" cy="124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8CBA3BA5-9827-ABB5-0085-6C1BBF8E2E86}"/>
              </a:ext>
            </a:extLst>
          </p:cNvPr>
          <p:cNvSpPr txBox="1"/>
          <p:nvPr/>
        </p:nvSpPr>
        <p:spPr>
          <a:xfrm>
            <a:off x="6003522" y="4681024"/>
            <a:ext cx="3131840" cy="400110"/>
          </a:xfrm>
          <a:prstGeom prst="rect">
            <a:avLst/>
          </a:prstGeom>
          <a:noFill/>
        </p:spPr>
        <p:txBody>
          <a:bodyPr wrap="square" rtlCol="0">
            <a:spAutoFit/>
          </a:bodyPr>
          <a:lstStyle/>
          <a:p>
            <a:pPr algn="r"/>
            <a:r>
              <a:rPr lang="en-GB" sz="1000" dirty="0">
                <a:latin typeface="Calibri" panose="020F0502020204030204" pitchFamily="34" charset="0"/>
              </a:rPr>
              <a:t>American Psychiatric Association, 2022</a:t>
            </a:r>
          </a:p>
          <a:p>
            <a:pPr algn="r"/>
            <a:r>
              <a:rPr lang="en-GB" sz="1000" dirty="0">
                <a:latin typeface="Calibri" panose="020F0502020204030204" pitchFamily="34" charset="0"/>
              </a:rPr>
              <a:t>Nabulsi et al. 2022</a:t>
            </a:r>
            <a:endParaRPr lang="en-GB" sz="1000" dirty="0"/>
          </a:p>
        </p:txBody>
      </p:sp>
    </p:spTree>
    <p:extLst>
      <p:ext uri="{BB962C8B-B14F-4D97-AF65-F5344CB8AC3E}">
        <p14:creationId xmlns:p14="http://schemas.microsoft.com/office/powerpoint/2010/main" val="753550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AADB8-EAEF-8E62-D61F-42848BE35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F4288-078F-64DD-4747-5FADEDC5DFD8}"/>
              </a:ext>
            </a:extLst>
          </p:cNvPr>
          <p:cNvSpPr>
            <a:spLocks noGrp="1"/>
          </p:cNvSpPr>
          <p:nvPr>
            <p:ph type="title"/>
          </p:nvPr>
        </p:nvSpPr>
        <p:spPr>
          <a:xfrm>
            <a:off x="628650" y="273844"/>
            <a:ext cx="6247606" cy="994172"/>
          </a:xfrm>
        </p:spPr>
        <p:txBody>
          <a:bodyPr/>
          <a:lstStyle/>
          <a:p>
            <a:r>
              <a:rPr lang="en-GB" dirty="0"/>
              <a:t>Effective connectivity during emotion inhibition in individuals with bipolar disorder</a:t>
            </a:r>
          </a:p>
        </p:txBody>
      </p:sp>
      <p:sp>
        <p:nvSpPr>
          <p:cNvPr id="3" name="Content Placeholder 2">
            <a:extLst>
              <a:ext uri="{FF2B5EF4-FFF2-40B4-BE49-F238E27FC236}">
                <a16:creationId xmlns:a16="http://schemas.microsoft.com/office/drawing/2014/main" id="{9E3D787C-AE6F-DA8E-F6E5-33713D7A93EE}"/>
              </a:ext>
            </a:extLst>
          </p:cNvPr>
          <p:cNvSpPr>
            <a:spLocks noGrp="1"/>
          </p:cNvSpPr>
          <p:nvPr>
            <p:ph idx="1"/>
          </p:nvPr>
        </p:nvSpPr>
        <p:spPr>
          <a:xfrm>
            <a:off x="628650" y="1635646"/>
            <a:ext cx="7886700" cy="3227778"/>
          </a:xfrm>
        </p:spPr>
        <p:txBody>
          <a:bodyPr/>
          <a:lstStyle/>
          <a:p>
            <a:r>
              <a:rPr lang="en-GB" dirty="0"/>
              <a:t>Muscarinic-cholinergic system is involved in the pathophysiology in bipolar disorder </a:t>
            </a:r>
          </a:p>
          <a:p>
            <a:r>
              <a:rPr lang="en-GB" dirty="0"/>
              <a:t>Muscarinic-cholinergic system contributes to emotional processing and is functionally altered in bipolar disorder</a:t>
            </a:r>
          </a:p>
          <a:p>
            <a:r>
              <a:rPr lang="en-GB" dirty="0"/>
              <a:t>Doses of muscarinic-cholinergic agents, such as physostigmine, have been shown to worsen depressive symptoms and reverse mania</a:t>
            </a:r>
          </a:p>
        </p:txBody>
      </p:sp>
      <p:sp>
        <p:nvSpPr>
          <p:cNvPr id="6" name="TextBox 5">
            <a:extLst>
              <a:ext uri="{FF2B5EF4-FFF2-40B4-BE49-F238E27FC236}">
                <a16:creationId xmlns:a16="http://schemas.microsoft.com/office/drawing/2014/main" id="{7F14A117-21A4-F60A-CC24-182D17F216C0}"/>
              </a:ext>
            </a:extLst>
          </p:cNvPr>
          <p:cNvSpPr txBox="1"/>
          <p:nvPr/>
        </p:nvSpPr>
        <p:spPr>
          <a:xfrm>
            <a:off x="6566447" y="4649078"/>
            <a:ext cx="2587352" cy="400110"/>
          </a:xfrm>
          <a:prstGeom prst="rect">
            <a:avLst/>
          </a:prstGeom>
          <a:noFill/>
        </p:spPr>
        <p:txBody>
          <a:bodyPr wrap="square" rtlCol="0">
            <a:spAutoFit/>
          </a:bodyPr>
          <a:lstStyle/>
          <a:p>
            <a:pPr algn="r"/>
            <a:r>
              <a:rPr lang="en-US" sz="1000" dirty="0"/>
              <a:t>Nabulsi et al. 2022</a:t>
            </a:r>
          </a:p>
          <a:p>
            <a:pPr algn="r"/>
            <a:r>
              <a:rPr lang="en-US" sz="1000" dirty="0"/>
              <a:t>Quirke et al. </a:t>
            </a:r>
            <a:r>
              <a:rPr lang="en-US" sz="1000" i="1" dirty="0"/>
              <a:t>In Preparation</a:t>
            </a:r>
          </a:p>
        </p:txBody>
      </p:sp>
    </p:spTree>
    <p:extLst>
      <p:ext uri="{BB962C8B-B14F-4D97-AF65-F5344CB8AC3E}">
        <p14:creationId xmlns:p14="http://schemas.microsoft.com/office/powerpoint/2010/main" val="1666627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D3849-9555-38B1-7E80-4ADBF207E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4FD77C-5D93-39F6-D272-D8EC409980AE}"/>
              </a:ext>
            </a:extLst>
          </p:cNvPr>
          <p:cNvSpPr>
            <a:spLocks noGrp="1"/>
          </p:cNvSpPr>
          <p:nvPr>
            <p:ph type="title"/>
          </p:nvPr>
        </p:nvSpPr>
        <p:spPr>
          <a:xfrm>
            <a:off x="628650" y="267494"/>
            <a:ext cx="6247606" cy="994172"/>
          </a:xfrm>
        </p:spPr>
        <p:txBody>
          <a:bodyPr/>
          <a:lstStyle/>
          <a:p>
            <a:r>
              <a:rPr lang="en-GB" dirty="0"/>
              <a:t>Aims and hypothesis</a:t>
            </a:r>
          </a:p>
        </p:txBody>
      </p:sp>
      <p:sp>
        <p:nvSpPr>
          <p:cNvPr id="3" name="Content Placeholder 2">
            <a:extLst>
              <a:ext uri="{FF2B5EF4-FFF2-40B4-BE49-F238E27FC236}">
                <a16:creationId xmlns:a16="http://schemas.microsoft.com/office/drawing/2014/main" id="{38319DBE-2652-D196-C8C9-3A8681BEC355}"/>
              </a:ext>
            </a:extLst>
          </p:cNvPr>
          <p:cNvSpPr>
            <a:spLocks noGrp="1"/>
          </p:cNvSpPr>
          <p:nvPr>
            <p:ph idx="1"/>
          </p:nvPr>
        </p:nvSpPr>
        <p:spPr>
          <a:xfrm>
            <a:off x="628650" y="1491630"/>
            <a:ext cx="7886700" cy="3227778"/>
          </a:xfrm>
        </p:spPr>
        <p:txBody>
          <a:bodyPr/>
          <a:lstStyle/>
          <a:p>
            <a:r>
              <a:rPr lang="en-GB" sz="2200" dirty="0"/>
              <a:t>To increase insight into the mechanistic neurochemical basis of emotion inhibition deficits in bipolar disorder using a randomised double-blind placebo-controlled trail with physostigmine</a:t>
            </a:r>
          </a:p>
          <a:p>
            <a:r>
              <a:rPr lang="en-GB" sz="2200" dirty="0"/>
              <a:t>To examine effective connectivity among the middle frontal, anterior cingulate and posterior cingulate cortices during emotion inhibition of negative valence (baseline)</a:t>
            </a:r>
          </a:p>
          <a:p>
            <a:r>
              <a:rPr lang="en-GB" sz="2200" dirty="0"/>
              <a:t>Negative valence during emotion inhibition will result in reduced modulatory connection strength in:</a:t>
            </a:r>
          </a:p>
          <a:p>
            <a:pPr lvl="1"/>
            <a:r>
              <a:rPr lang="en-GB" sz="1900" dirty="0"/>
              <a:t>Individuals with bipolar disorder versus healthy controls (baseline) </a:t>
            </a:r>
          </a:p>
          <a:p>
            <a:pPr lvl="1"/>
            <a:r>
              <a:rPr lang="en-GB" sz="1900" dirty="0"/>
              <a:t>Individuals administered physostigmine versus placebo (drug)</a:t>
            </a:r>
          </a:p>
          <a:p>
            <a:endParaRPr lang="en-GB" dirty="0"/>
          </a:p>
        </p:txBody>
      </p:sp>
    </p:spTree>
    <p:extLst>
      <p:ext uri="{BB962C8B-B14F-4D97-AF65-F5344CB8AC3E}">
        <p14:creationId xmlns:p14="http://schemas.microsoft.com/office/powerpoint/2010/main" val="220305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C043BA-3E41-4C7D-81DC-D2684ABD6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51470"/>
            <a:ext cx="7619724" cy="5079816"/>
          </a:xfrm>
          <a:prstGeom prst="rect">
            <a:avLst/>
          </a:prstGeom>
        </p:spPr>
      </p:pic>
      <p:sp>
        <p:nvSpPr>
          <p:cNvPr id="7" name="TextBox 6">
            <a:extLst>
              <a:ext uri="{FF2B5EF4-FFF2-40B4-BE49-F238E27FC236}">
                <a16:creationId xmlns:a16="http://schemas.microsoft.com/office/drawing/2014/main" id="{FF9C893F-DFB1-426D-9B8B-3E7A6AECB5DB}"/>
              </a:ext>
            </a:extLst>
          </p:cNvPr>
          <p:cNvSpPr txBox="1"/>
          <p:nvPr/>
        </p:nvSpPr>
        <p:spPr>
          <a:xfrm>
            <a:off x="5292080" y="1275000"/>
            <a:ext cx="3816424" cy="430887"/>
          </a:xfrm>
          <a:prstGeom prst="rect">
            <a:avLst/>
          </a:prstGeom>
          <a:noFill/>
        </p:spPr>
        <p:txBody>
          <a:bodyPr wrap="square" rtlCol="0">
            <a:spAutoFit/>
          </a:bodyPr>
          <a:lstStyle/>
          <a:p>
            <a:pPr marL="285750" indent="-285750">
              <a:buFont typeface="Arial" panose="020B0604020202020204" pitchFamily="34" charset="0"/>
              <a:buChar char="•"/>
            </a:pPr>
            <a:r>
              <a:rPr lang="en-GB" sz="2200" dirty="0"/>
              <a:t>Is cognition important?</a:t>
            </a:r>
          </a:p>
        </p:txBody>
      </p:sp>
      <p:sp>
        <p:nvSpPr>
          <p:cNvPr id="9" name="TextBox 8">
            <a:extLst>
              <a:ext uri="{FF2B5EF4-FFF2-40B4-BE49-F238E27FC236}">
                <a16:creationId xmlns:a16="http://schemas.microsoft.com/office/drawing/2014/main" id="{5EB0B237-4F97-4C6C-B7F5-8C1EC2AFB0FA}"/>
              </a:ext>
            </a:extLst>
          </p:cNvPr>
          <p:cNvSpPr txBox="1"/>
          <p:nvPr/>
        </p:nvSpPr>
        <p:spPr>
          <a:xfrm>
            <a:off x="5292080" y="1991213"/>
            <a:ext cx="3816424" cy="1107996"/>
          </a:xfrm>
          <a:prstGeom prst="rect">
            <a:avLst/>
          </a:prstGeom>
          <a:noFill/>
        </p:spPr>
        <p:txBody>
          <a:bodyPr wrap="square" rtlCol="0">
            <a:spAutoFit/>
          </a:bodyPr>
          <a:lstStyle/>
          <a:p>
            <a:pPr marL="285750" indent="-285750">
              <a:buFont typeface="Arial" panose="020B0604020202020204" pitchFamily="34" charset="0"/>
              <a:buChar char="•"/>
            </a:pPr>
            <a:r>
              <a:rPr lang="en-GB" sz="2200" dirty="0"/>
              <a:t>Should we be worried if our cognitive performance is limited?</a:t>
            </a:r>
          </a:p>
        </p:txBody>
      </p:sp>
      <p:sp>
        <p:nvSpPr>
          <p:cNvPr id="2" name="TextBox 1">
            <a:extLst>
              <a:ext uri="{FF2B5EF4-FFF2-40B4-BE49-F238E27FC236}">
                <a16:creationId xmlns:a16="http://schemas.microsoft.com/office/drawing/2014/main" id="{E7787117-66F5-915A-5CE8-F88500AB5303}"/>
              </a:ext>
            </a:extLst>
          </p:cNvPr>
          <p:cNvSpPr txBox="1"/>
          <p:nvPr/>
        </p:nvSpPr>
        <p:spPr>
          <a:xfrm>
            <a:off x="5292080" y="3397091"/>
            <a:ext cx="3816424" cy="1446550"/>
          </a:xfrm>
          <a:prstGeom prst="rect">
            <a:avLst/>
          </a:prstGeom>
          <a:noFill/>
        </p:spPr>
        <p:txBody>
          <a:bodyPr wrap="square" rtlCol="0">
            <a:spAutoFit/>
          </a:bodyPr>
          <a:lstStyle/>
          <a:p>
            <a:pPr marL="285750" indent="-285750">
              <a:buFont typeface="Arial" panose="020B0604020202020204" pitchFamily="34" charset="0"/>
              <a:buChar char="•"/>
            </a:pPr>
            <a:r>
              <a:rPr lang="en-GB" sz="2200" dirty="0"/>
              <a:t>Should we be worried if our cognitive performance is limited when we have a mental health condition?</a:t>
            </a:r>
          </a:p>
        </p:txBody>
      </p:sp>
    </p:spTree>
    <p:extLst>
      <p:ext uri="{BB962C8B-B14F-4D97-AF65-F5344CB8AC3E}">
        <p14:creationId xmlns:p14="http://schemas.microsoft.com/office/powerpoint/2010/main" val="339589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A8255-12E1-63DD-F65C-18357AC4A62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C579C18-6A60-A388-2477-2E11696201A7}"/>
              </a:ext>
            </a:extLst>
          </p:cNvPr>
          <p:cNvSpPr>
            <a:spLocks noGrp="1"/>
          </p:cNvSpPr>
          <p:nvPr>
            <p:ph type="title"/>
          </p:nvPr>
        </p:nvSpPr>
        <p:spPr>
          <a:xfrm>
            <a:off x="292963" y="70012"/>
            <a:ext cx="7053542" cy="1050398"/>
          </a:xfrm>
        </p:spPr>
        <p:txBody>
          <a:bodyPr>
            <a:normAutofit fontScale="90000"/>
          </a:bodyPr>
          <a:lstStyle/>
          <a:p>
            <a:pPr algn="ctr"/>
            <a:r>
              <a:rPr lang="en-US" dirty="0">
                <a:solidFill>
                  <a:schemeClr val="tx1"/>
                </a:solidFill>
              </a:rPr>
              <a:t>Activity-dependent changes of</a:t>
            </a:r>
            <a:br>
              <a:rPr lang="en-US" dirty="0">
                <a:solidFill>
                  <a:schemeClr val="tx1"/>
                </a:solidFill>
              </a:rPr>
            </a:br>
            <a:r>
              <a:rPr lang="en-US" dirty="0">
                <a:solidFill>
                  <a:schemeClr val="tx1"/>
                </a:solidFill>
              </a:rPr>
              <a:t>neural function</a:t>
            </a:r>
            <a:br>
              <a:rPr lang="en-US" dirty="0">
                <a:solidFill>
                  <a:schemeClr val="tx1"/>
                </a:solidFill>
              </a:rPr>
            </a:br>
            <a:endParaRPr lang="en-US" dirty="0">
              <a:solidFill>
                <a:schemeClr val="tx1"/>
              </a:solidFill>
            </a:endParaRPr>
          </a:p>
        </p:txBody>
      </p:sp>
      <p:grpSp>
        <p:nvGrpSpPr>
          <p:cNvPr id="56" name="Group 19">
            <a:extLst>
              <a:ext uri="{FF2B5EF4-FFF2-40B4-BE49-F238E27FC236}">
                <a16:creationId xmlns:a16="http://schemas.microsoft.com/office/drawing/2014/main" id="{3C602979-9553-0CB0-227C-F31EE4E7E44F}"/>
              </a:ext>
            </a:extLst>
          </p:cNvPr>
          <p:cNvGrpSpPr>
            <a:grpSpLocks/>
          </p:cNvGrpSpPr>
          <p:nvPr/>
        </p:nvGrpSpPr>
        <p:grpSpPr bwMode="auto">
          <a:xfrm>
            <a:off x="116480" y="3817897"/>
            <a:ext cx="1781775" cy="1278070"/>
            <a:chOff x="0" y="3425"/>
            <a:chExt cx="1713" cy="1123"/>
          </a:xfrm>
        </p:grpSpPr>
        <p:pic>
          <p:nvPicPr>
            <p:cNvPr id="58" name="Picture 21">
              <a:extLst>
                <a:ext uri="{FF2B5EF4-FFF2-40B4-BE49-F238E27FC236}">
                  <a16:creationId xmlns:a16="http://schemas.microsoft.com/office/drawing/2014/main" id="{E5C17EBB-7B79-F330-5256-40FDD51A5F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4"/>
              <a:ext cx="1696" cy="6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 name="Text Box 22">
              <a:extLst>
                <a:ext uri="{FF2B5EF4-FFF2-40B4-BE49-F238E27FC236}">
                  <a16:creationId xmlns:a16="http://schemas.microsoft.com/office/drawing/2014/main" id="{8843C4BE-0BF3-96A9-BAE8-538150FB2B02}"/>
                </a:ext>
              </a:extLst>
            </p:cNvPr>
            <p:cNvSpPr txBox="1">
              <a:spLocks noChangeArrowheads="1"/>
            </p:cNvSpPr>
            <p:nvPr/>
          </p:nvSpPr>
          <p:spPr bwMode="auto">
            <a:xfrm>
              <a:off x="311" y="3425"/>
              <a:ext cx="831"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Driving</a:t>
              </a:r>
            </a:p>
            <a:p>
              <a:pPr eaLnBrk="1">
                <a:lnSpc>
                  <a:spcPct val="100000"/>
                </a:lnSpc>
                <a:buClrTx/>
                <a:buFontTx/>
                <a:buNone/>
              </a:pPr>
              <a:r>
                <a:rPr lang="en-US" altLang="en-US" sz="1200" dirty="0">
                  <a:solidFill>
                    <a:schemeClr val="tx1"/>
                  </a:solidFill>
                </a:rPr>
                <a:t>input </a:t>
              </a:r>
              <a:r>
                <a:rPr lang="en-US" altLang="en-US" sz="1200" i="1" dirty="0">
                  <a:solidFill>
                    <a:schemeClr val="tx1"/>
                  </a:solidFill>
                </a:rPr>
                <a:t>u</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sp>
          <p:nvSpPr>
            <p:cNvPr id="60" name="Line 23">
              <a:extLst>
                <a:ext uri="{FF2B5EF4-FFF2-40B4-BE49-F238E27FC236}">
                  <a16:creationId xmlns:a16="http://schemas.microsoft.com/office/drawing/2014/main" id="{7443B018-8F4D-855C-EC89-07DAF61B142B}"/>
                </a:ext>
              </a:extLst>
            </p:cNvPr>
            <p:cNvSpPr>
              <a:spLocks noChangeShapeType="1"/>
            </p:cNvSpPr>
            <p:nvPr/>
          </p:nvSpPr>
          <p:spPr bwMode="auto">
            <a:xfrm>
              <a:off x="56" y="4474"/>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57" name="Text Box 20">
              <a:extLst>
                <a:ext uri="{FF2B5EF4-FFF2-40B4-BE49-F238E27FC236}">
                  <a16:creationId xmlns:a16="http://schemas.microsoft.com/office/drawing/2014/main" id="{28FEE1B8-EB6D-56A6-1A88-29045EBD13CA}"/>
                </a:ext>
              </a:extLst>
            </p:cNvPr>
            <p:cNvSpPr txBox="1">
              <a:spLocks noChangeArrowheads="1"/>
            </p:cNvSpPr>
            <p:nvPr/>
          </p:nvSpPr>
          <p:spPr bwMode="auto">
            <a:xfrm>
              <a:off x="1545" y="4364"/>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sp>
        <p:nvSpPr>
          <p:cNvPr id="66" name="TextBox 65">
            <a:extLst>
              <a:ext uri="{FF2B5EF4-FFF2-40B4-BE49-F238E27FC236}">
                <a16:creationId xmlns:a16="http://schemas.microsoft.com/office/drawing/2014/main" id="{BE649646-C550-46C0-44B7-BDE9B77F2E14}"/>
              </a:ext>
            </a:extLst>
          </p:cNvPr>
          <p:cNvSpPr txBox="1"/>
          <p:nvPr/>
        </p:nvSpPr>
        <p:spPr>
          <a:xfrm>
            <a:off x="7573617" y="4852613"/>
            <a:ext cx="1570383" cy="415498"/>
          </a:xfrm>
          <a:prstGeom prst="rect">
            <a:avLst/>
          </a:prstGeom>
          <a:noFill/>
        </p:spPr>
        <p:txBody>
          <a:bodyPr wrap="square" rtlCol="0">
            <a:spAutoFit/>
          </a:bodyPr>
          <a:lstStyle/>
          <a:p>
            <a:r>
              <a:rPr lang="en-US" sz="1050" dirty="0">
                <a:solidFill>
                  <a:schemeClr val="bg1"/>
                </a:solidFill>
              </a:rPr>
              <a:t>Stephan and Friston, 2007</a:t>
            </a:r>
          </a:p>
        </p:txBody>
      </p:sp>
      <p:sp>
        <p:nvSpPr>
          <p:cNvPr id="61" name="Line 42">
            <a:extLst>
              <a:ext uri="{FF2B5EF4-FFF2-40B4-BE49-F238E27FC236}">
                <a16:creationId xmlns:a16="http://schemas.microsoft.com/office/drawing/2014/main" id="{8BBDB947-6D66-1677-8C32-92E14CDE5ED1}"/>
              </a:ext>
            </a:extLst>
          </p:cNvPr>
          <p:cNvSpPr>
            <a:spLocks noChangeShapeType="1"/>
          </p:cNvSpPr>
          <p:nvPr/>
        </p:nvSpPr>
        <p:spPr bwMode="auto">
          <a:xfrm flipH="1">
            <a:off x="5154268" y="4886557"/>
            <a:ext cx="1198598" cy="0"/>
          </a:xfrm>
          <a:prstGeom prst="line">
            <a:avLst/>
          </a:prstGeom>
          <a:noFill/>
          <a:ln w="12600" cap="sq">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62" name="Text Box 15">
            <a:extLst>
              <a:ext uri="{FF2B5EF4-FFF2-40B4-BE49-F238E27FC236}">
                <a16:creationId xmlns:a16="http://schemas.microsoft.com/office/drawing/2014/main" id="{AC0B9D3B-7E2B-05A7-2716-E44F23E88397}"/>
              </a:ext>
            </a:extLst>
          </p:cNvPr>
          <p:cNvSpPr txBox="1">
            <a:spLocks noChangeArrowheads="1"/>
          </p:cNvSpPr>
          <p:nvPr/>
        </p:nvSpPr>
        <p:spPr bwMode="auto">
          <a:xfrm>
            <a:off x="3034314" y="2497884"/>
            <a:ext cx="1232772" cy="694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neuronal</a:t>
            </a:r>
          </a:p>
          <a:p>
            <a:pPr eaLnBrk="1">
              <a:lnSpc>
                <a:spcPct val="100000"/>
              </a:lnSpc>
              <a:buClrTx/>
              <a:buFontTx/>
              <a:buNone/>
            </a:pPr>
            <a:r>
              <a:rPr lang="en-US" altLang="en-US" sz="2025" dirty="0">
                <a:solidFill>
                  <a:srgbClr val="FF9900"/>
                </a:solidFill>
              </a:rPr>
              <a:t>states</a:t>
            </a:r>
          </a:p>
        </p:txBody>
      </p:sp>
      <p:sp>
        <p:nvSpPr>
          <p:cNvPr id="63" name="Text Box 27">
            <a:extLst>
              <a:ext uri="{FF2B5EF4-FFF2-40B4-BE49-F238E27FC236}">
                <a16:creationId xmlns:a16="http://schemas.microsoft.com/office/drawing/2014/main" id="{92B60290-BCCE-E141-A9B3-154C2837D436}"/>
              </a:ext>
            </a:extLst>
          </p:cNvPr>
          <p:cNvSpPr txBox="1">
            <a:spLocks noChangeArrowheads="1"/>
          </p:cNvSpPr>
          <p:nvPr/>
        </p:nvSpPr>
        <p:spPr bwMode="auto">
          <a:xfrm>
            <a:off x="1698290" y="3107825"/>
            <a:ext cx="966674" cy="440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000000"/>
                </a:solidFill>
              </a:rPr>
              <a:t>Modulatory</a:t>
            </a:r>
          </a:p>
          <a:p>
            <a:pPr eaLnBrk="1">
              <a:lnSpc>
                <a:spcPct val="100000"/>
              </a:lnSpc>
              <a:buClrTx/>
              <a:buFontTx/>
              <a:buNone/>
            </a:pPr>
            <a:r>
              <a:rPr lang="en-US" altLang="en-US" sz="1200" dirty="0">
                <a:solidFill>
                  <a:srgbClr val="000000"/>
                </a:solidFill>
              </a:rPr>
              <a:t>input </a:t>
            </a:r>
            <a:r>
              <a:rPr lang="en-US" altLang="en-US" sz="1200" i="1" dirty="0">
                <a:solidFill>
                  <a:srgbClr val="000000"/>
                </a:solidFill>
              </a:rPr>
              <a:t>u</a:t>
            </a:r>
            <a:r>
              <a:rPr lang="en-US" altLang="en-US" sz="1200" baseline="-25000" dirty="0">
                <a:solidFill>
                  <a:srgbClr val="000000"/>
                </a:solidFill>
              </a:rPr>
              <a:t>2</a:t>
            </a:r>
            <a:r>
              <a:rPr lang="en-US" altLang="en-US" sz="1200" dirty="0">
                <a:solidFill>
                  <a:srgbClr val="000000"/>
                </a:solidFill>
              </a:rPr>
              <a:t>(</a:t>
            </a:r>
            <a:r>
              <a:rPr lang="en-US" altLang="en-US" sz="1200" i="1" dirty="0">
                <a:solidFill>
                  <a:srgbClr val="000000"/>
                </a:solidFill>
              </a:rPr>
              <a:t>t</a:t>
            </a:r>
            <a:r>
              <a:rPr lang="en-US" altLang="en-US" sz="1200" dirty="0">
                <a:solidFill>
                  <a:srgbClr val="000000"/>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grpSp>
        <p:nvGrpSpPr>
          <p:cNvPr id="64" name="Group 63">
            <a:extLst>
              <a:ext uri="{FF2B5EF4-FFF2-40B4-BE49-F238E27FC236}">
                <a16:creationId xmlns:a16="http://schemas.microsoft.com/office/drawing/2014/main" id="{1CC3816B-C42D-CC56-831B-E11FF4C92440}"/>
              </a:ext>
            </a:extLst>
          </p:cNvPr>
          <p:cNvGrpSpPr/>
          <p:nvPr/>
        </p:nvGrpSpPr>
        <p:grpSpPr>
          <a:xfrm>
            <a:off x="116480" y="1186096"/>
            <a:ext cx="7541607" cy="3945824"/>
            <a:chOff x="116480" y="1186096"/>
            <a:chExt cx="7541607" cy="3945824"/>
          </a:xfrm>
        </p:grpSpPr>
        <p:grpSp>
          <p:nvGrpSpPr>
            <p:cNvPr id="65" name="Group 64">
              <a:extLst>
                <a:ext uri="{FF2B5EF4-FFF2-40B4-BE49-F238E27FC236}">
                  <a16:creationId xmlns:a16="http://schemas.microsoft.com/office/drawing/2014/main" id="{A7E7BD40-7FD5-65AC-4749-4CAD1C30B1BC}"/>
                </a:ext>
              </a:extLst>
            </p:cNvPr>
            <p:cNvGrpSpPr/>
            <p:nvPr/>
          </p:nvGrpSpPr>
          <p:grpSpPr>
            <a:xfrm>
              <a:off x="414844" y="1186096"/>
              <a:ext cx="6803204" cy="2843893"/>
              <a:chOff x="553126" y="1581461"/>
              <a:chExt cx="9070938" cy="3791856"/>
            </a:xfrm>
          </p:grpSpPr>
          <p:cxnSp>
            <p:nvCxnSpPr>
              <p:cNvPr id="90" name="AutoShape 3">
                <a:extLst>
                  <a:ext uri="{FF2B5EF4-FFF2-40B4-BE49-F238E27FC236}">
                    <a16:creationId xmlns:a16="http://schemas.microsoft.com/office/drawing/2014/main" id="{D1E6D3D0-93A7-C231-A0F1-7A54E1CE0A31}"/>
                  </a:ext>
                </a:extLst>
              </p:cNvPr>
              <p:cNvCxnSpPr>
                <a:cxnSpLocks noChangeShapeType="1"/>
                <a:stCxn id="99" idx="0"/>
                <a:endCxn id="95" idx="2"/>
              </p:cNvCxnSpPr>
              <p:nvPr/>
            </p:nvCxnSpPr>
            <p:spPr bwMode="auto">
              <a:xfrm rot="5400000" flipH="1" flipV="1">
                <a:off x="3185000" y="2263934"/>
                <a:ext cx="386273" cy="5895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1" name="AutoShape 4">
                <a:extLst>
                  <a:ext uri="{FF2B5EF4-FFF2-40B4-BE49-F238E27FC236}">
                    <a16:creationId xmlns:a16="http://schemas.microsoft.com/office/drawing/2014/main" id="{0277F772-BEAB-34B0-DC60-F44454327111}"/>
                  </a:ext>
                </a:extLst>
              </p:cNvPr>
              <p:cNvCxnSpPr>
                <a:cxnSpLocks noChangeShapeType="1"/>
                <a:stCxn id="101" idx="0"/>
                <a:endCxn id="94" idx="2"/>
              </p:cNvCxnSpPr>
              <p:nvPr/>
            </p:nvCxnSpPr>
            <p:spPr bwMode="auto">
              <a:xfrm rot="16200000" flipV="1">
                <a:off x="4551582" y="2410204"/>
                <a:ext cx="641445" cy="3983"/>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 name="AutoShape 5">
                <a:extLst>
                  <a:ext uri="{FF2B5EF4-FFF2-40B4-BE49-F238E27FC236}">
                    <a16:creationId xmlns:a16="http://schemas.microsoft.com/office/drawing/2014/main" id="{0B441833-8395-EBF7-EBEB-2E56152BD72F}"/>
                  </a:ext>
                </a:extLst>
              </p:cNvPr>
              <p:cNvCxnSpPr>
                <a:cxnSpLocks noChangeShapeType="1"/>
                <a:stCxn id="98" idx="0"/>
                <a:endCxn id="96" idx="2"/>
              </p:cNvCxnSpPr>
              <p:nvPr/>
            </p:nvCxnSpPr>
            <p:spPr bwMode="auto">
              <a:xfrm rot="5400000" flipH="1" flipV="1">
                <a:off x="586651" y="2527099"/>
                <a:ext cx="900385" cy="99057"/>
              </a:xfrm>
              <a:prstGeom prst="bentConnector3">
                <a:avLst>
                  <a:gd name="adj1" fmla="val 50000"/>
                </a:avLst>
              </a:prstGeom>
              <a:noFill/>
              <a:ln w="936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3" name="Text Box 6">
                <a:extLst>
                  <a:ext uri="{FF2B5EF4-FFF2-40B4-BE49-F238E27FC236}">
                    <a16:creationId xmlns:a16="http://schemas.microsoft.com/office/drawing/2014/main" id="{4E57E2FA-19FE-9B9B-0107-35284504A65B}"/>
                  </a:ext>
                </a:extLst>
              </p:cNvPr>
              <p:cNvSpPr txBox="1">
                <a:spLocks noChangeArrowheads="1"/>
              </p:cNvSpPr>
              <p:nvPr/>
            </p:nvSpPr>
            <p:spPr bwMode="auto">
              <a:xfrm>
                <a:off x="5729420" y="1616422"/>
                <a:ext cx="1124324" cy="51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23FF23"/>
                    </a:solidFill>
                  </a:rPr>
                  <a:t>BOLD</a:t>
                </a:r>
              </a:p>
            </p:txBody>
          </p:sp>
          <p:sp>
            <p:nvSpPr>
              <p:cNvPr id="94" name="Text Box 7">
                <a:extLst>
                  <a:ext uri="{FF2B5EF4-FFF2-40B4-BE49-F238E27FC236}">
                    <a16:creationId xmlns:a16="http://schemas.microsoft.com/office/drawing/2014/main" id="{F416FE06-34F2-888F-71D1-043615394733}"/>
                  </a:ext>
                </a:extLst>
              </p:cNvPr>
              <p:cNvSpPr txBox="1">
                <a:spLocks noChangeArrowheads="1"/>
              </p:cNvSpPr>
              <p:nvPr/>
            </p:nvSpPr>
            <p:spPr bwMode="auto">
              <a:xfrm>
                <a:off x="4530131" y="1581461"/>
                <a:ext cx="680363"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95" name="Text Box 8">
                <a:extLst>
                  <a:ext uri="{FF2B5EF4-FFF2-40B4-BE49-F238E27FC236}">
                    <a16:creationId xmlns:a16="http://schemas.microsoft.com/office/drawing/2014/main" id="{7125BA5D-52CB-5F47-29A7-E0053D53DC80}"/>
                  </a:ext>
                </a:extLst>
              </p:cNvPr>
              <p:cNvSpPr txBox="1">
                <a:spLocks noChangeArrowheads="1"/>
              </p:cNvSpPr>
              <p:nvPr/>
            </p:nvSpPr>
            <p:spPr bwMode="auto">
              <a:xfrm>
                <a:off x="3041940" y="1590261"/>
                <a:ext cx="731347"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96" name="Text Box 9">
                <a:extLst>
                  <a:ext uri="{FF2B5EF4-FFF2-40B4-BE49-F238E27FC236}">
                    <a16:creationId xmlns:a16="http://schemas.microsoft.com/office/drawing/2014/main" id="{DE2744C7-D6AE-A252-A6CC-A2B94C48C0F9}"/>
                  </a:ext>
                </a:extLst>
              </p:cNvPr>
              <p:cNvSpPr txBox="1">
                <a:spLocks noChangeArrowheads="1"/>
              </p:cNvSpPr>
              <p:nvPr/>
            </p:nvSpPr>
            <p:spPr bwMode="auto">
              <a:xfrm>
                <a:off x="675814" y="1616422"/>
                <a:ext cx="821116" cy="510012"/>
              </a:xfrm>
              <a:prstGeom prst="rect">
                <a:avLst/>
              </a:prstGeom>
              <a:gradFill rotWithShape="0">
                <a:gsLst>
                  <a:gs pos="0">
                    <a:srgbClr val="013901"/>
                  </a:gs>
                  <a:gs pos="100000">
                    <a:srgbClr val="037C03"/>
                  </a:gs>
                </a:gsLst>
                <a:path path="shape">
                  <a:fillToRect l="50000" t="50000" r="50000" b="50000"/>
                </a:path>
              </a:gra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i="1" dirty="0">
                    <a:solidFill>
                      <a:srgbClr val="FFFF66"/>
                    </a:solidFill>
                  </a:rPr>
                  <a:t>y</a:t>
                </a:r>
              </a:p>
            </p:txBody>
          </p:sp>
          <p:sp>
            <p:nvSpPr>
              <p:cNvPr id="97" name="Line 10">
                <a:extLst>
                  <a:ext uri="{FF2B5EF4-FFF2-40B4-BE49-F238E27FC236}">
                    <a16:creationId xmlns:a16="http://schemas.microsoft.com/office/drawing/2014/main" id="{A0E0E4AE-D2B8-970B-9471-869689832F0B}"/>
                  </a:ext>
                </a:extLst>
              </p:cNvPr>
              <p:cNvSpPr>
                <a:spLocks noChangeShapeType="1"/>
              </p:cNvSpPr>
              <p:nvPr/>
            </p:nvSpPr>
            <p:spPr bwMode="auto">
              <a:xfrm flipH="1">
                <a:off x="1144259" y="2784551"/>
                <a:ext cx="1889715" cy="393547"/>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98" name="Text Box 11">
                <a:extLst>
                  <a:ext uri="{FF2B5EF4-FFF2-40B4-BE49-F238E27FC236}">
                    <a16:creationId xmlns:a16="http://schemas.microsoft.com/office/drawing/2014/main" id="{B938504E-92CF-CDC3-113C-FD2C1DDE6DCC}"/>
                  </a:ext>
                </a:extLst>
              </p:cNvPr>
              <p:cNvSpPr txBox="1">
                <a:spLocks noChangeArrowheads="1"/>
              </p:cNvSpPr>
              <p:nvPr/>
            </p:nvSpPr>
            <p:spPr bwMode="auto">
              <a:xfrm>
                <a:off x="553126" y="3026819"/>
                <a:ext cx="868377"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dirty="0">
                    <a:solidFill>
                      <a:schemeClr val="tx1"/>
                    </a:solidFill>
                  </a:rPr>
                  <a:t>x</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99" name="Text Box 12">
                <a:extLst>
                  <a:ext uri="{FF2B5EF4-FFF2-40B4-BE49-F238E27FC236}">
                    <a16:creationId xmlns:a16="http://schemas.microsoft.com/office/drawing/2014/main" id="{81BA584F-D30C-7E40-6057-836D356ECF3E}"/>
                  </a:ext>
                </a:extLst>
              </p:cNvPr>
              <p:cNvSpPr txBox="1">
                <a:spLocks noChangeArrowheads="1"/>
              </p:cNvSpPr>
              <p:nvPr/>
            </p:nvSpPr>
            <p:spPr bwMode="auto">
              <a:xfrm>
                <a:off x="2924032" y="2486546"/>
                <a:ext cx="849255" cy="833177"/>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2</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100" name="Line 13">
                <a:extLst>
                  <a:ext uri="{FF2B5EF4-FFF2-40B4-BE49-F238E27FC236}">
                    <a16:creationId xmlns:a16="http://schemas.microsoft.com/office/drawing/2014/main" id="{41C00D56-29AB-E456-F213-975F4AB20DFC}"/>
                  </a:ext>
                </a:extLst>
              </p:cNvPr>
              <p:cNvSpPr>
                <a:spLocks noChangeShapeType="1"/>
              </p:cNvSpPr>
              <p:nvPr/>
            </p:nvSpPr>
            <p:spPr bwMode="auto">
              <a:xfrm flipH="1" flipV="1">
                <a:off x="3712741" y="2652610"/>
                <a:ext cx="804643" cy="391272"/>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01" name="Text Box 14">
                <a:extLst>
                  <a:ext uri="{FF2B5EF4-FFF2-40B4-BE49-F238E27FC236}">
                    <a16:creationId xmlns:a16="http://schemas.microsoft.com/office/drawing/2014/main" id="{1325C962-AFB9-58BF-BDB9-60031FD048FB}"/>
                  </a:ext>
                </a:extLst>
              </p:cNvPr>
              <p:cNvSpPr txBox="1">
                <a:spLocks noChangeArrowheads="1"/>
              </p:cNvSpPr>
              <p:nvPr/>
            </p:nvSpPr>
            <p:spPr bwMode="auto">
              <a:xfrm>
                <a:off x="4405850" y="2732918"/>
                <a:ext cx="936891" cy="586956"/>
              </a:xfrm>
              <a:prstGeom prst="rect">
                <a:avLst/>
              </a:prstGeom>
              <a:solidFill>
                <a:srgbClr val="FF9900">
                  <a:alpha val="50195"/>
                </a:srgbClr>
              </a:solidFill>
              <a:ln w="9525">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flatTx/>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chemeClr val="tx1"/>
                    </a:solidFill>
                  </a:rPr>
                  <a:t>activity</a:t>
                </a:r>
              </a:p>
              <a:p>
                <a:pPr algn="ctr" eaLnBrk="1">
                  <a:lnSpc>
                    <a:spcPct val="100000"/>
                  </a:lnSpc>
                  <a:buClrTx/>
                  <a:buFontTx/>
                  <a:buNone/>
                </a:pPr>
                <a:r>
                  <a:rPr lang="en-US" altLang="en-US" sz="1200" i="1" dirty="0">
                    <a:solidFill>
                      <a:schemeClr val="tx1"/>
                    </a:solidFill>
                  </a:rPr>
                  <a:t>x</a:t>
                </a:r>
                <a:r>
                  <a:rPr lang="en-US" altLang="en-US" sz="1200" baseline="-25000" dirty="0">
                    <a:solidFill>
                      <a:schemeClr val="tx1"/>
                    </a:solidFill>
                  </a:rPr>
                  <a:t>3</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chemeClr val="tx1"/>
                    </a:solidFill>
                    <a:cs typeface="Arial" panose="020B0604020202020204" pitchFamily="34" charset="0"/>
                  </a:rPr>
                  <a:t>‏</a:t>
                </a:r>
                <a:endParaRPr lang="en-US" altLang="en-US" sz="1200" dirty="0">
                  <a:solidFill>
                    <a:schemeClr val="tx1"/>
                  </a:solidFill>
                  <a:cs typeface="Arial" panose="020B0604020202020204" pitchFamily="34" charset="0"/>
                </a:endParaRPr>
              </a:p>
            </p:txBody>
          </p:sp>
          <p:sp>
            <p:nvSpPr>
              <p:cNvPr id="102" name="Text Box 15">
                <a:extLst>
                  <a:ext uri="{FF2B5EF4-FFF2-40B4-BE49-F238E27FC236}">
                    <a16:creationId xmlns:a16="http://schemas.microsoft.com/office/drawing/2014/main" id="{130CA360-111F-D8A0-9899-386B86D4343A}"/>
                  </a:ext>
                </a:extLst>
              </p:cNvPr>
              <p:cNvSpPr txBox="1">
                <a:spLocks noChangeArrowheads="1"/>
              </p:cNvSpPr>
              <p:nvPr/>
            </p:nvSpPr>
            <p:spPr bwMode="auto">
              <a:xfrm>
                <a:off x="4045752" y="3330511"/>
                <a:ext cx="1643696" cy="9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neuronal</a:t>
                </a:r>
              </a:p>
              <a:p>
                <a:pPr eaLnBrk="1">
                  <a:lnSpc>
                    <a:spcPct val="100000"/>
                  </a:lnSpc>
                  <a:buClrTx/>
                  <a:buFontTx/>
                  <a:buNone/>
                </a:pPr>
                <a:r>
                  <a:rPr lang="en-US" altLang="en-US" sz="2025" dirty="0">
                    <a:solidFill>
                      <a:srgbClr val="FF9900"/>
                    </a:solidFill>
                  </a:rPr>
                  <a:t>states</a:t>
                </a:r>
              </a:p>
            </p:txBody>
          </p:sp>
          <p:sp>
            <p:nvSpPr>
              <p:cNvPr id="103" name="Line 16">
                <a:extLst>
                  <a:ext uri="{FF2B5EF4-FFF2-40B4-BE49-F238E27FC236}">
                    <a16:creationId xmlns:a16="http://schemas.microsoft.com/office/drawing/2014/main" id="{3A6AB168-D582-B931-E255-29EE08EAAED3}"/>
                  </a:ext>
                </a:extLst>
              </p:cNvPr>
              <p:cNvSpPr>
                <a:spLocks noChangeShapeType="1"/>
              </p:cNvSpPr>
              <p:nvPr/>
            </p:nvSpPr>
            <p:spPr bwMode="auto">
              <a:xfrm flipV="1">
                <a:off x="1612704" y="2996557"/>
                <a:ext cx="2793145" cy="243009"/>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04" name="Line 17">
                <a:extLst>
                  <a:ext uri="{FF2B5EF4-FFF2-40B4-BE49-F238E27FC236}">
                    <a16:creationId xmlns:a16="http://schemas.microsoft.com/office/drawing/2014/main" id="{96ED77C6-6C59-D913-87BA-7B76DFBC02D3}"/>
                  </a:ext>
                </a:extLst>
              </p:cNvPr>
              <p:cNvSpPr>
                <a:spLocks noChangeShapeType="1"/>
              </p:cNvSpPr>
              <p:nvPr/>
            </p:nvSpPr>
            <p:spPr bwMode="auto">
              <a:xfrm>
                <a:off x="1070813" y="3598373"/>
                <a:ext cx="0" cy="1492293"/>
              </a:xfrm>
              <a:prstGeom prst="line">
                <a:avLst/>
              </a:prstGeom>
              <a:noFill/>
              <a:ln w="2844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05" name="Line 18">
                <a:extLst>
                  <a:ext uri="{FF2B5EF4-FFF2-40B4-BE49-F238E27FC236}">
                    <a16:creationId xmlns:a16="http://schemas.microsoft.com/office/drawing/2014/main" id="{B6DE3B2E-80BD-3E42-5E3D-D4CD4C48CAA2}"/>
                  </a:ext>
                </a:extLst>
              </p:cNvPr>
              <p:cNvSpPr>
                <a:spLocks noChangeShapeType="1"/>
              </p:cNvSpPr>
              <p:nvPr/>
            </p:nvSpPr>
            <p:spPr bwMode="auto">
              <a:xfrm flipV="1">
                <a:off x="2296253" y="3178098"/>
                <a:ext cx="0" cy="1107846"/>
              </a:xfrm>
              <a:prstGeom prst="line">
                <a:avLst/>
              </a:prstGeom>
              <a:noFill/>
              <a:ln w="2844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grpSp>
            <p:nvGrpSpPr>
              <p:cNvPr id="106" name="Group 24">
                <a:extLst>
                  <a:ext uri="{FF2B5EF4-FFF2-40B4-BE49-F238E27FC236}">
                    <a16:creationId xmlns:a16="http://schemas.microsoft.com/office/drawing/2014/main" id="{AAFC83E6-6A3F-2BC5-3A0A-173C09648C8A}"/>
                  </a:ext>
                </a:extLst>
              </p:cNvPr>
              <p:cNvGrpSpPr>
                <a:grpSpLocks/>
              </p:cNvGrpSpPr>
              <p:nvPr/>
            </p:nvGrpSpPr>
            <p:grpSpPr bwMode="auto">
              <a:xfrm>
                <a:off x="1612705" y="4143767"/>
                <a:ext cx="2635403" cy="1229550"/>
                <a:chOff x="1308" y="2740"/>
                <a:chExt cx="1654" cy="1081"/>
              </a:xfrm>
            </p:grpSpPr>
            <p:grpSp>
              <p:nvGrpSpPr>
                <p:cNvPr id="115" name="Group 25">
                  <a:extLst>
                    <a:ext uri="{FF2B5EF4-FFF2-40B4-BE49-F238E27FC236}">
                      <a16:creationId xmlns:a16="http://schemas.microsoft.com/office/drawing/2014/main" id="{E8B0427F-3EF2-B404-C596-11596751E2A7}"/>
                    </a:ext>
                  </a:extLst>
                </p:cNvPr>
                <p:cNvGrpSpPr>
                  <a:grpSpLocks/>
                </p:cNvGrpSpPr>
                <p:nvPr/>
              </p:nvGrpSpPr>
              <p:grpSpPr bwMode="auto">
                <a:xfrm>
                  <a:off x="1308" y="2740"/>
                  <a:ext cx="1654" cy="1033"/>
                  <a:chOff x="1308" y="2740"/>
                  <a:chExt cx="1654" cy="1033"/>
                </a:xfrm>
              </p:grpSpPr>
              <p:pic>
                <p:nvPicPr>
                  <p:cNvPr id="118" name="Picture 26">
                    <a:extLst>
                      <a:ext uri="{FF2B5EF4-FFF2-40B4-BE49-F238E27FC236}">
                        <a16:creationId xmlns:a16="http://schemas.microsoft.com/office/drawing/2014/main" id="{832134E6-1500-17E5-8FE1-C9320197F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 y="2753"/>
                    <a:ext cx="1654" cy="10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9" name="Text Box 27">
                    <a:extLst>
                      <a:ext uri="{FF2B5EF4-FFF2-40B4-BE49-F238E27FC236}">
                        <a16:creationId xmlns:a16="http://schemas.microsoft.com/office/drawing/2014/main" id="{FAA68D3F-9E3D-461C-F4E2-41F3D37A971F}"/>
                      </a:ext>
                    </a:extLst>
                  </p:cNvPr>
                  <p:cNvSpPr txBox="1">
                    <a:spLocks noChangeArrowheads="1"/>
                  </p:cNvSpPr>
                  <p:nvPr/>
                </p:nvSpPr>
                <p:spPr bwMode="auto">
                  <a:xfrm>
                    <a:off x="1717" y="2740"/>
                    <a:ext cx="809"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000000"/>
                        </a:solidFill>
                      </a:rPr>
                      <a:t>Modulatory</a:t>
                    </a:r>
                  </a:p>
                  <a:p>
                    <a:pPr eaLnBrk="1">
                      <a:lnSpc>
                        <a:spcPct val="100000"/>
                      </a:lnSpc>
                      <a:buClrTx/>
                      <a:buFontTx/>
                      <a:buNone/>
                    </a:pPr>
                    <a:r>
                      <a:rPr lang="en-US" altLang="en-US" sz="1200" dirty="0">
                        <a:solidFill>
                          <a:srgbClr val="000000"/>
                        </a:solidFill>
                      </a:rPr>
                      <a:t>input </a:t>
                    </a:r>
                    <a:r>
                      <a:rPr lang="en-US" altLang="en-US" sz="1200" i="1" dirty="0">
                        <a:solidFill>
                          <a:srgbClr val="000000"/>
                        </a:solidFill>
                      </a:rPr>
                      <a:t>u</a:t>
                    </a:r>
                    <a:r>
                      <a:rPr lang="en-US" altLang="en-US" sz="1200" baseline="-25000" dirty="0">
                        <a:solidFill>
                          <a:srgbClr val="000000"/>
                        </a:solidFill>
                      </a:rPr>
                      <a:t>2</a:t>
                    </a:r>
                    <a:r>
                      <a:rPr lang="en-US" altLang="en-US" sz="1200" dirty="0">
                        <a:solidFill>
                          <a:srgbClr val="000000"/>
                        </a:solidFill>
                      </a:rPr>
                      <a:t>(</a:t>
                    </a:r>
                    <a:r>
                      <a:rPr lang="en-US" altLang="en-US" sz="1200" i="1" dirty="0">
                        <a:solidFill>
                          <a:srgbClr val="000000"/>
                        </a:solidFill>
                      </a:rPr>
                      <a:t>t</a:t>
                    </a:r>
                    <a:r>
                      <a:rPr lang="en-US" altLang="en-US" sz="1200" dirty="0">
                        <a:solidFill>
                          <a:srgbClr val="000000"/>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grpSp>
            <p:sp>
              <p:nvSpPr>
                <p:cNvPr id="116" name="Line 28">
                  <a:extLst>
                    <a:ext uri="{FF2B5EF4-FFF2-40B4-BE49-F238E27FC236}">
                      <a16:creationId xmlns:a16="http://schemas.microsoft.com/office/drawing/2014/main" id="{AC2D07BF-1316-FF43-0FCE-A97B6B0F87EF}"/>
                    </a:ext>
                  </a:extLst>
                </p:cNvPr>
                <p:cNvSpPr>
                  <a:spLocks noChangeShapeType="1"/>
                </p:cNvSpPr>
                <p:nvPr/>
              </p:nvSpPr>
              <p:spPr bwMode="auto">
                <a:xfrm>
                  <a:off x="1327" y="3719"/>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17" name="Text Box 29">
                  <a:extLst>
                    <a:ext uri="{FF2B5EF4-FFF2-40B4-BE49-F238E27FC236}">
                      <a16:creationId xmlns:a16="http://schemas.microsoft.com/office/drawing/2014/main" id="{78211945-B9E1-3425-5B52-598DD3C89426}"/>
                    </a:ext>
                  </a:extLst>
                </p:cNvPr>
                <p:cNvSpPr txBox="1">
                  <a:spLocks noChangeArrowheads="1"/>
                </p:cNvSpPr>
                <p:nvPr/>
              </p:nvSpPr>
              <p:spPr bwMode="auto">
                <a:xfrm>
                  <a:off x="2781" y="3576"/>
                  <a:ext cx="14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107" name="Group 46">
                <a:extLst>
                  <a:ext uri="{FF2B5EF4-FFF2-40B4-BE49-F238E27FC236}">
                    <a16:creationId xmlns:a16="http://schemas.microsoft.com/office/drawing/2014/main" id="{CB3F974E-4BED-6B1A-0991-BF619B5DD9E1}"/>
                  </a:ext>
                </a:extLst>
              </p:cNvPr>
              <p:cNvGrpSpPr>
                <a:grpSpLocks/>
              </p:cNvGrpSpPr>
              <p:nvPr/>
            </p:nvGrpSpPr>
            <p:grpSpPr bwMode="auto">
              <a:xfrm>
                <a:off x="6305116" y="1590261"/>
                <a:ext cx="3318948" cy="3300789"/>
                <a:chOff x="4032" y="518"/>
                <a:chExt cx="2083" cy="2902"/>
              </a:xfrm>
            </p:grpSpPr>
            <p:sp>
              <p:nvSpPr>
                <p:cNvPr id="108" name="Text Box 47">
                  <a:extLst>
                    <a:ext uri="{FF2B5EF4-FFF2-40B4-BE49-F238E27FC236}">
                      <a16:creationId xmlns:a16="http://schemas.microsoft.com/office/drawing/2014/main" id="{1D55E8C4-4CB0-3FC4-57C6-4641C18078B5}"/>
                    </a:ext>
                  </a:extLst>
                </p:cNvPr>
                <p:cNvSpPr txBox="1">
                  <a:spLocks noChangeArrowheads="1"/>
                </p:cNvSpPr>
                <p:nvPr/>
              </p:nvSpPr>
              <p:spPr bwMode="auto">
                <a:xfrm>
                  <a:off x="5065" y="1187"/>
                  <a:ext cx="1050" cy="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haemodynamic</a:t>
                  </a:r>
                </a:p>
                <a:p>
                  <a:pPr eaLnBrk="1">
                    <a:lnSpc>
                      <a:spcPct val="100000"/>
                    </a:lnSpc>
                    <a:buClrTx/>
                    <a:buFontTx/>
                    <a:buNone/>
                  </a:pPr>
                  <a:r>
                    <a:rPr lang="en-US" altLang="en-US" sz="1200" dirty="0">
                      <a:solidFill>
                        <a:schemeClr val="tx1"/>
                      </a:solidFill>
                    </a:rPr>
                    <a:t>model</a:t>
                  </a:r>
                </a:p>
              </p:txBody>
            </p:sp>
            <p:sp>
              <p:nvSpPr>
                <p:cNvPr id="109" name="Line 48">
                  <a:extLst>
                    <a:ext uri="{FF2B5EF4-FFF2-40B4-BE49-F238E27FC236}">
                      <a16:creationId xmlns:a16="http://schemas.microsoft.com/office/drawing/2014/main" id="{9FC72A47-9B6A-02D6-493A-85739BB287EC}"/>
                    </a:ext>
                  </a:extLst>
                </p:cNvPr>
                <p:cNvSpPr>
                  <a:spLocks noChangeShapeType="1"/>
                </p:cNvSpPr>
                <p:nvPr/>
              </p:nvSpPr>
              <p:spPr bwMode="auto">
                <a:xfrm flipH="1">
                  <a:off x="4513" y="966"/>
                  <a:ext cx="23" cy="1082"/>
                </a:xfrm>
                <a:prstGeom prst="line">
                  <a:avLst/>
                </a:prstGeom>
                <a:noFill/>
                <a:ln w="38160" cap="sq">
                  <a:solidFill>
                    <a:srgbClr val="00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10" name="Rectangle 49">
                  <a:extLst>
                    <a:ext uri="{FF2B5EF4-FFF2-40B4-BE49-F238E27FC236}">
                      <a16:creationId xmlns:a16="http://schemas.microsoft.com/office/drawing/2014/main" id="{8A3C8F4C-C128-EBA7-434A-1885315A7F03}"/>
                    </a:ext>
                  </a:extLst>
                </p:cNvPr>
                <p:cNvSpPr>
                  <a:spLocks noChangeArrowheads="1"/>
                </p:cNvSpPr>
                <p:nvPr/>
              </p:nvSpPr>
              <p:spPr bwMode="auto">
                <a:xfrm>
                  <a:off x="4032" y="1147"/>
                  <a:ext cx="1019" cy="562"/>
                </a:xfrm>
                <a:prstGeom prst="rect">
                  <a:avLst/>
                </a:prstGeom>
                <a:solidFill>
                  <a:schemeClr val="bg1"/>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2025" dirty="0">
                      <a:solidFill>
                        <a:srgbClr val="000000"/>
                      </a:solidFill>
                      <a:cs typeface="Times New Roman" panose="02020603050405020304" pitchFamily="18" charset="0"/>
                    </a:rPr>
                    <a:t>λ</a:t>
                  </a:r>
                </a:p>
              </p:txBody>
            </p:sp>
            <p:sp>
              <p:nvSpPr>
                <p:cNvPr id="111" name="Text Box 50">
                  <a:extLst>
                    <a:ext uri="{FF2B5EF4-FFF2-40B4-BE49-F238E27FC236}">
                      <a16:creationId xmlns:a16="http://schemas.microsoft.com/office/drawing/2014/main" id="{3C6232DE-BE29-B10B-5417-DC94FB11C882}"/>
                    </a:ext>
                  </a:extLst>
                </p:cNvPr>
                <p:cNvSpPr txBox="1">
                  <a:spLocks noChangeArrowheads="1"/>
                </p:cNvSpPr>
                <p:nvPr/>
              </p:nvSpPr>
              <p:spPr bwMode="auto">
                <a:xfrm>
                  <a:off x="4403" y="2004"/>
                  <a:ext cx="235"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FF9900"/>
                      </a:solidFill>
                    </a:rPr>
                    <a:t>x</a:t>
                  </a:r>
                </a:p>
              </p:txBody>
            </p:sp>
            <p:sp>
              <p:nvSpPr>
                <p:cNvPr id="112" name="Text Box 51">
                  <a:extLst>
                    <a:ext uri="{FF2B5EF4-FFF2-40B4-BE49-F238E27FC236}">
                      <a16:creationId xmlns:a16="http://schemas.microsoft.com/office/drawing/2014/main" id="{1DABC741-5075-B5DD-2C78-8E45FED2B74C}"/>
                    </a:ext>
                  </a:extLst>
                </p:cNvPr>
                <p:cNvSpPr txBox="1">
                  <a:spLocks noChangeArrowheads="1"/>
                </p:cNvSpPr>
                <p:nvPr/>
              </p:nvSpPr>
              <p:spPr bwMode="auto">
                <a:xfrm>
                  <a:off x="4403" y="518"/>
                  <a:ext cx="223"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2025" dirty="0">
                      <a:solidFill>
                        <a:srgbClr val="23FF23"/>
                      </a:solidFill>
                    </a:rPr>
                    <a:t>y</a:t>
                  </a:r>
                  <a:endParaRPr lang="en-US" altLang="en-US" sz="2025" dirty="0">
                    <a:solidFill>
                      <a:srgbClr val="037C03"/>
                    </a:solidFill>
                  </a:endParaRPr>
                </a:p>
              </p:txBody>
            </p:sp>
            <p:sp>
              <p:nvSpPr>
                <p:cNvPr id="113" name="Line 52">
                  <a:extLst>
                    <a:ext uri="{FF2B5EF4-FFF2-40B4-BE49-F238E27FC236}">
                      <a16:creationId xmlns:a16="http://schemas.microsoft.com/office/drawing/2014/main" id="{4C7C941C-B5E0-588E-9FE3-2BBFEB4E5447}"/>
                    </a:ext>
                  </a:extLst>
                </p:cNvPr>
                <p:cNvSpPr>
                  <a:spLocks noChangeShapeType="1"/>
                </p:cNvSpPr>
                <p:nvPr/>
              </p:nvSpPr>
              <p:spPr bwMode="auto">
                <a:xfrm>
                  <a:off x="4513" y="2359"/>
                  <a:ext cx="0" cy="1061"/>
                </a:xfrm>
                <a:prstGeom prst="line">
                  <a:avLst/>
                </a:prstGeom>
                <a:noFill/>
                <a:ln w="38160" cap="sq">
                  <a:solidFill>
                    <a:srgbClr val="000000"/>
                  </a:solidFill>
                  <a:prstDash val="sysDot"/>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114" name="Text Box 53">
                  <a:extLst>
                    <a:ext uri="{FF2B5EF4-FFF2-40B4-BE49-F238E27FC236}">
                      <a16:creationId xmlns:a16="http://schemas.microsoft.com/office/drawing/2014/main" id="{23BAB6E4-A131-41B5-C0D5-7AFD32B91518}"/>
                    </a:ext>
                  </a:extLst>
                </p:cNvPr>
                <p:cNvSpPr txBox="1">
                  <a:spLocks noChangeArrowheads="1"/>
                </p:cNvSpPr>
                <p:nvPr/>
              </p:nvSpPr>
              <p:spPr bwMode="auto">
                <a:xfrm>
                  <a:off x="4596" y="2713"/>
                  <a:ext cx="78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integration</a:t>
                  </a:r>
                </a:p>
              </p:txBody>
            </p:sp>
          </p:grpSp>
        </p:grpSp>
        <p:grpSp>
          <p:nvGrpSpPr>
            <p:cNvPr id="68" name="Group 19">
              <a:extLst>
                <a:ext uri="{FF2B5EF4-FFF2-40B4-BE49-F238E27FC236}">
                  <a16:creationId xmlns:a16="http://schemas.microsoft.com/office/drawing/2014/main" id="{53ABCB31-4FC9-FBB4-19D7-E1F026AC3F03}"/>
                </a:ext>
              </a:extLst>
            </p:cNvPr>
            <p:cNvGrpSpPr>
              <a:grpSpLocks/>
            </p:cNvGrpSpPr>
            <p:nvPr/>
          </p:nvGrpSpPr>
          <p:grpSpPr bwMode="auto">
            <a:xfrm>
              <a:off x="116480" y="3812212"/>
              <a:ext cx="1781775" cy="1283762"/>
              <a:chOff x="0" y="3420"/>
              <a:chExt cx="1713" cy="1128"/>
            </a:xfrm>
          </p:grpSpPr>
          <p:pic>
            <p:nvPicPr>
              <p:cNvPr id="86" name="Picture 21">
                <a:extLst>
                  <a:ext uri="{FF2B5EF4-FFF2-40B4-BE49-F238E27FC236}">
                    <a16:creationId xmlns:a16="http://schemas.microsoft.com/office/drawing/2014/main" id="{5A145146-BC8F-6C0E-5EE9-1C19D63F5A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14"/>
                <a:ext cx="1696" cy="6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 name="Text Box 22">
                <a:extLst>
                  <a:ext uri="{FF2B5EF4-FFF2-40B4-BE49-F238E27FC236}">
                    <a16:creationId xmlns:a16="http://schemas.microsoft.com/office/drawing/2014/main" id="{9DDC6B79-5D08-D7A6-641E-C0CBA0026287}"/>
                  </a:ext>
                </a:extLst>
              </p:cNvPr>
              <p:cNvSpPr txBox="1">
                <a:spLocks noChangeArrowheads="1"/>
              </p:cNvSpPr>
              <p:nvPr/>
            </p:nvSpPr>
            <p:spPr bwMode="auto">
              <a:xfrm>
                <a:off x="313" y="3420"/>
                <a:ext cx="831"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chemeClr val="tx1"/>
                    </a:solidFill>
                  </a:rPr>
                  <a:t>Driving</a:t>
                </a:r>
              </a:p>
              <a:p>
                <a:pPr eaLnBrk="1">
                  <a:lnSpc>
                    <a:spcPct val="100000"/>
                  </a:lnSpc>
                  <a:buClrTx/>
                  <a:buFontTx/>
                  <a:buNone/>
                </a:pPr>
                <a:r>
                  <a:rPr lang="en-US" altLang="en-US" sz="1200" dirty="0">
                    <a:solidFill>
                      <a:schemeClr val="tx1"/>
                    </a:solidFill>
                  </a:rPr>
                  <a:t>input </a:t>
                </a:r>
                <a:r>
                  <a:rPr lang="en-US" altLang="en-US" sz="1200" i="1" dirty="0">
                    <a:solidFill>
                      <a:schemeClr val="tx1"/>
                    </a:solidFill>
                  </a:rPr>
                  <a:t>u</a:t>
                </a:r>
                <a:r>
                  <a:rPr lang="en-US" altLang="en-US" sz="1200" baseline="-25000" dirty="0">
                    <a:solidFill>
                      <a:schemeClr val="tx1"/>
                    </a:solidFill>
                  </a:rPr>
                  <a:t>1</a:t>
                </a:r>
                <a:r>
                  <a:rPr lang="en-US" altLang="en-US" sz="1200" dirty="0">
                    <a:solidFill>
                      <a:schemeClr val="tx1"/>
                    </a:solidFill>
                  </a:rPr>
                  <a:t>(</a:t>
                </a:r>
                <a:r>
                  <a:rPr lang="en-US" altLang="en-US" sz="1200" i="1" dirty="0">
                    <a:solidFill>
                      <a:schemeClr val="tx1"/>
                    </a:solidFill>
                  </a:rPr>
                  <a:t>t</a:t>
                </a:r>
                <a:r>
                  <a:rPr lang="en-US" altLang="en-US" sz="1200" dirty="0">
                    <a:solidFill>
                      <a:schemeClr val="tx1"/>
                    </a:solidFill>
                  </a:rPr>
                  <a:t>)</a:t>
                </a:r>
                <a:r>
                  <a:rPr lang="ar-SA" altLang="en-US" sz="1200" dirty="0">
                    <a:solidFill>
                      <a:srgbClr val="000000"/>
                    </a:solidFill>
                    <a:cs typeface="Arial" panose="020B0604020202020204" pitchFamily="34" charset="0"/>
                  </a:rPr>
                  <a:t>‏</a:t>
                </a:r>
                <a:endParaRPr lang="en-US" altLang="en-US" sz="1200" dirty="0">
                  <a:solidFill>
                    <a:srgbClr val="000000"/>
                  </a:solidFill>
                  <a:cs typeface="Arial" panose="020B0604020202020204" pitchFamily="34" charset="0"/>
                </a:endParaRPr>
              </a:p>
            </p:txBody>
          </p:sp>
          <p:sp>
            <p:nvSpPr>
              <p:cNvPr id="88" name="Line 23">
                <a:extLst>
                  <a:ext uri="{FF2B5EF4-FFF2-40B4-BE49-F238E27FC236}">
                    <a16:creationId xmlns:a16="http://schemas.microsoft.com/office/drawing/2014/main" id="{C9542DE7-FCF6-8459-6BA8-8182AE438329}"/>
                  </a:ext>
                </a:extLst>
              </p:cNvPr>
              <p:cNvSpPr>
                <a:spLocks noChangeShapeType="1"/>
              </p:cNvSpPr>
              <p:nvPr/>
            </p:nvSpPr>
            <p:spPr bwMode="auto">
              <a:xfrm>
                <a:off x="56" y="4474"/>
                <a:ext cx="146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9" name="Text Box 20">
                <a:extLst>
                  <a:ext uri="{FF2B5EF4-FFF2-40B4-BE49-F238E27FC236}">
                    <a16:creationId xmlns:a16="http://schemas.microsoft.com/office/drawing/2014/main" id="{DA8824A6-68AA-6976-58F2-B8BEDC592F31}"/>
                  </a:ext>
                </a:extLst>
              </p:cNvPr>
              <p:cNvSpPr txBox="1">
                <a:spLocks noChangeArrowheads="1"/>
              </p:cNvSpPr>
              <p:nvPr/>
            </p:nvSpPr>
            <p:spPr bwMode="auto">
              <a:xfrm>
                <a:off x="1545" y="4364"/>
                <a:ext cx="16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900" dirty="0">
                    <a:solidFill>
                      <a:srgbClr val="000000"/>
                    </a:solidFill>
                  </a:rPr>
                  <a:t>t</a:t>
                </a:r>
              </a:p>
            </p:txBody>
          </p:sp>
        </p:grpSp>
        <p:grpSp>
          <p:nvGrpSpPr>
            <p:cNvPr id="69" name="Group 68">
              <a:extLst>
                <a:ext uri="{FF2B5EF4-FFF2-40B4-BE49-F238E27FC236}">
                  <a16:creationId xmlns:a16="http://schemas.microsoft.com/office/drawing/2014/main" id="{A36B102D-43C0-2D48-0557-476864B79D1D}"/>
                </a:ext>
              </a:extLst>
            </p:cNvPr>
            <p:cNvGrpSpPr/>
            <p:nvPr/>
          </p:nvGrpSpPr>
          <p:grpSpPr>
            <a:xfrm>
              <a:off x="3907869" y="3354359"/>
              <a:ext cx="3750218" cy="1777561"/>
              <a:chOff x="5204117" y="4917210"/>
              <a:chExt cx="4968071" cy="2323931"/>
            </a:xfrm>
          </p:grpSpPr>
          <p:sp>
            <p:nvSpPr>
              <p:cNvPr id="72" name="AutoShape 6">
                <a:extLst>
                  <a:ext uri="{FF2B5EF4-FFF2-40B4-BE49-F238E27FC236}">
                    <a16:creationId xmlns:a16="http://schemas.microsoft.com/office/drawing/2014/main" id="{54DE8007-95E3-86B9-D8C5-1C3B593E9555}"/>
                  </a:ext>
                </a:extLst>
              </p:cNvPr>
              <p:cNvSpPr>
                <a:spLocks noChangeArrowheads="1"/>
              </p:cNvSpPr>
              <p:nvPr/>
            </p:nvSpPr>
            <p:spPr bwMode="auto">
              <a:xfrm>
                <a:off x="5204117" y="6414053"/>
                <a:ext cx="4968070" cy="827088"/>
              </a:xfrm>
              <a:prstGeom prst="roundRect">
                <a:avLst>
                  <a:gd name="adj" fmla="val 176"/>
                </a:avLst>
              </a:prstGeom>
              <a:solidFill>
                <a:srgbClr val="66FF33"/>
              </a:solidFill>
              <a:ln>
                <a:noFill/>
              </a:ln>
              <a:effec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grpSp>
            <p:nvGrpSpPr>
              <p:cNvPr id="73" name="Group 33">
                <a:extLst>
                  <a:ext uri="{FF2B5EF4-FFF2-40B4-BE49-F238E27FC236}">
                    <a16:creationId xmlns:a16="http://schemas.microsoft.com/office/drawing/2014/main" id="{C1F30269-962A-4321-A621-1B745CAF080B}"/>
                  </a:ext>
                </a:extLst>
              </p:cNvPr>
              <p:cNvGrpSpPr>
                <a:grpSpLocks/>
              </p:cNvGrpSpPr>
              <p:nvPr/>
            </p:nvGrpSpPr>
            <p:grpSpPr bwMode="auto">
              <a:xfrm>
                <a:off x="5204118" y="4917210"/>
                <a:ext cx="4968070" cy="1712952"/>
                <a:chOff x="3341" y="3443"/>
                <a:chExt cx="3118" cy="1506"/>
              </a:xfrm>
            </p:grpSpPr>
            <p:sp>
              <p:nvSpPr>
                <p:cNvPr id="76" name="Rectangle 34">
                  <a:extLst>
                    <a:ext uri="{FF2B5EF4-FFF2-40B4-BE49-F238E27FC236}">
                      <a16:creationId xmlns:a16="http://schemas.microsoft.com/office/drawing/2014/main" id="{5F8F135E-A66D-9103-1CA5-B163E12C8C14}"/>
                    </a:ext>
                  </a:extLst>
                </p:cNvPr>
                <p:cNvSpPr>
                  <a:spLocks noChangeArrowheads="1"/>
                </p:cNvSpPr>
                <p:nvPr/>
              </p:nvSpPr>
              <p:spPr bwMode="auto">
                <a:xfrm>
                  <a:off x="3341" y="3443"/>
                  <a:ext cx="3118" cy="1316"/>
                </a:xfrm>
                <a:prstGeom prst="rect">
                  <a:avLst/>
                </a:prstGeom>
                <a:solidFill>
                  <a:srgbClr val="66FF33"/>
                </a:solidFill>
                <a:ln w="12600" cap="sq">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sz="2100" dirty="0"/>
                </a:p>
              </p:txBody>
            </p:sp>
            <p:sp>
              <p:nvSpPr>
                <p:cNvPr id="77" name="Text Box 35">
                  <a:extLst>
                    <a:ext uri="{FF2B5EF4-FFF2-40B4-BE49-F238E27FC236}">
                      <a16:creationId xmlns:a16="http://schemas.microsoft.com/office/drawing/2014/main" id="{E495627E-7B55-F506-9A8C-92E7CCE74EA5}"/>
                    </a:ext>
                  </a:extLst>
                </p:cNvPr>
                <p:cNvSpPr txBox="1">
                  <a:spLocks noChangeArrowheads="1"/>
                </p:cNvSpPr>
                <p:nvPr/>
              </p:nvSpPr>
              <p:spPr bwMode="auto">
                <a:xfrm>
                  <a:off x="3428" y="3681"/>
                  <a:ext cx="1323"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Endogenous connectivity</a:t>
                  </a:r>
                </a:p>
              </p:txBody>
            </p:sp>
            <p:sp>
              <p:nvSpPr>
                <p:cNvPr id="78" name="Text Box 37">
                  <a:extLst>
                    <a:ext uri="{FF2B5EF4-FFF2-40B4-BE49-F238E27FC236}">
                      <a16:creationId xmlns:a16="http://schemas.microsoft.com/office/drawing/2014/main" id="{39191573-2A9C-1807-98B5-EB7EC5482F1D}"/>
                    </a:ext>
                  </a:extLst>
                </p:cNvPr>
                <p:cNvSpPr txBox="1">
                  <a:spLocks noChangeArrowheads="1"/>
                </p:cNvSpPr>
                <p:nvPr/>
              </p:nvSpPr>
              <p:spPr bwMode="auto">
                <a:xfrm>
                  <a:off x="3444" y="4156"/>
                  <a:ext cx="956" cy="506"/>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Modulation of</a:t>
                  </a:r>
                </a:p>
                <a:p>
                  <a:pPr eaLnBrk="1">
                    <a:lnSpc>
                      <a:spcPct val="100000"/>
                    </a:lnSpc>
                    <a:buClrTx/>
                    <a:buFontTx/>
                    <a:buNone/>
                  </a:pPr>
                  <a:r>
                    <a:rPr lang="en-US" altLang="en-US" sz="1200" dirty="0">
                      <a:solidFill>
                        <a:srgbClr val="FFFFFF"/>
                      </a:solidFill>
                    </a:rPr>
                    <a:t>connectivity</a:t>
                  </a:r>
                </a:p>
              </p:txBody>
            </p:sp>
            <p:sp>
              <p:nvSpPr>
                <p:cNvPr id="79" name="Line 38">
                  <a:extLst>
                    <a:ext uri="{FF2B5EF4-FFF2-40B4-BE49-F238E27FC236}">
                      <a16:creationId xmlns:a16="http://schemas.microsoft.com/office/drawing/2014/main" id="{E9981FDA-50B4-45E4-5169-8176928B095D}"/>
                    </a:ext>
                  </a:extLst>
                </p:cNvPr>
                <p:cNvSpPr>
                  <a:spLocks noChangeShapeType="1"/>
                </p:cNvSpPr>
                <p:nvPr/>
              </p:nvSpPr>
              <p:spPr bwMode="auto">
                <a:xfrm flipH="1">
                  <a:off x="4180" y="4819"/>
                  <a:ext cx="1141" cy="0"/>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0" name="Text Box 39">
                  <a:extLst>
                    <a:ext uri="{FF2B5EF4-FFF2-40B4-BE49-F238E27FC236}">
                      <a16:creationId xmlns:a16="http://schemas.microsoft.com/office/drawing/2014/main" id="{AC90D7AE-BBC9-6701-1B4A-12D798B297AB}"/>
                    </a:ext>
                  </a:extLst>
                </p:cNvPr>
                <p:cNvSpPr txBox="1">
                  <a:spLocks noChangeArrowheads="1"/>
                </p:cNvSpPr>
                <p:nvPr/>
              </p:nvSpPr>
              <p:spPr bwMode="auto">
                <a:xfrm>
                  <a:off x="3377" y="3454"/>
                  <a:ext cx="1414"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algn="ctr" eaLnBrk="1">
                    <a:lnSpc>
                      <a:spcPct val="100000"/>
                    </a:lnSpc>
                    <a:buClrTx/>
                    <a:buFontTx/>
                    <a:buNone/>
                  </a:pPr>
                  <a:r>
                    <a:rPr lang="en-US" altLang="en-US" sz="1200" dirty="0">
                      <a:solidFill>
                        <a:srgbClr val="000000"/>
                      </a:solidFill>
                    </a:rPr>
                    <a:t>Neural state equation</a:t>
                  </a:r>
                </a:p>
              </p:txBody>
            </p:sp>
            <p:graphicFrame>
              <p:nvGraphicFramePr>
                <p:cNvPr id="81" name="Object 40">
                  <a:extLst>
                    <a:ext uri="{FF2B5EF4-FFF2-40B4-BE49-F238E27FC236}">
                      <a16:creationId xmlns:a16="http://schemas.microsoft.com/office/drawing/2014/main" id="{FDCB557D-A9C9-69AD-9E42-5D5DF50B0928}"/>
                    </a:ext>
                  </a:extLst>
                </p:cNvPr>
                <p:cNvGraphicFramePr>
                  <a:graphicFrameLocks noChangeAspect="1"/>
                </p:cNvGraphicFramePr>
                <p:nvPr/>
              </p:nvGraphicFramePr>
              <p:xfrm>
                <a:off x="4925" y="3555"/>
                <a:ext cx="1404" cy="268"/>
              </p:xfrm>
              <a:graphic>
                <a:graphicData uri="http://schemas.openxmlformats.org/presentationml/2006/ole">
                  <mc:AlternateContent xmlns:mc="http://schemas.openxmlformats.org/markup-compatibility/2006">
                    <mc:Choice xmlns:v="urn:schemas-microsoft-com:vml" Requires="v">
                      <p:oleObj r:id="rId5" imgW="1638993" imgH="235184" progId="">
                        <p:embed/>
                      </p:oleObj>
                    </mc:Choice>
                    <mc:Fallback>
                      <p:oleObj r:id="rId5" imgW="1638993" imgH="235184" progId="">
                        <p:embed/>
                        <p:pic>
                          <p:nvPicPr>
                            <p:cNvPr id="81" name="Object 40">
                              <a:extLst>
                                <a:ext uri="{FF2B5EF4-FFF2-40B4-BE49-F238E27FC236}">
                                  <a16:creationId xmlns:a16="http://schemas.microsoft.com/office/drawing/2014/main" id="{FDCB557D-A9C9-69AD-9E42-5D5DF50B09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5" y="3555"/>
                              <a:ext cx="1404" cy="268"/>
                            </a:xfrm>
                            <a:prstGeom prst="rect">
                              <a:avLst/>
                            </a:prstGeom>
                            <a:noFill/>
                            <a:ln>
                              <a:noFill/>
                            </a:ln>
                            <a:effectLst/>
                          </p:spPr>
                        </p:pic>
                      </p:oleObj>
                    </mc:Fallback>
                  </mc:AlternateContent>
                </a:graphicData>
              </a:graphic>
            </p:graphicFrame>
            <p:graphicFrame>
              <p:nvGraphicFramePr>
                <p:cNvPr id="82" name="Object 41">
                  <a:extLst>
                    <a:ext uri="{FF2B5EF4-FFF2-40B4-BE49-F238E27FC236}">
                      <a16:creationId xmlns:a16="http://schemas.microsoft.com/office/drawing/2014/main" id="{1E6C9778-D76E-9736-6174-728F1C5ED32B}"/>
                    </a:ext>
                  </a:extLst>
                </p:cNvPr>
                <p:cNvGraphicFramePr>
                  <a:graphicFrameLocks noChangeAspect="1"/>
                </p:cNvGraphicFramePr>
                <p:nvPr/>
              </p:nvGraphicFramePr>
              <p:xfrm>
                <a:off x="5417" y="3885"/>
                <a:ext cx="929" cy="1064"/>
              </p:xfrm>
              <a:graphic>
                <a:graphicData uri="http://schemas.openxmlformats.org/presentationml/2006/ole">
                  <mc:AlternateContent xmlns:mc="http://schemas.openxmlformats.org/markup-compatibility/2006">
                    <mc:Choice xmlns:v="urn:schemas-microsoft-com:vml" Requires="v">
                      <p:oleObj r:id="rId7" imgW="978107" imgH="1160925" progId="">
                        <p:embed/>
                      </p:oleObj>
                    </mc:Choice>
                    <mc:Fallback>
                      <p:oleObj r:id="rId7" imgW="978107" imgH="1160925" progId="">
                        <p:embed/>
                        <p:pic>
                          <p:nvPicPr>
                            <p:cNvPr id="82" name="Object 41">
                              <a:extLst>
                                <a:ext uri="{FF2B5EF4-FFF2-40B4-BE49-F238E27FC236}">
                                  <a16:creationId xmlns:a16="http://schemas.microsoft.com/office/drawing/2014/main" id="{1E6C9778-D76E-9736-6174-728F1C5ED3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7" y="3885"/>
                              <a:ext cx="929" cy="1064"/>
                            </a:xfrm>
                            <a:prstGeom prst="rect">
                              <a:avLst/>
                            </a:prstGeom>
                            <a:noFill/>
                            <a:ln>
                              <a:noFill/>
                            </a:ln>
                            <a:effectLst/>
                          </p:spPr>
                        </p:pic>
                      </p:oleObj>
                    </mc:Fallback>
                  </mc:AlternateContent>
                </a:graphicData>
              </a:graphic>
            </p:graphicFrame>
            <p:sp>
              <p:nvSpPr>
                <p:cNvPr id="83" name="Line 42">
                  <a:extLst>
                    <a:ext uri="{FF2B5EF4-FFF2-40B4-BE49-F238E27FC236}">
                      <a16:creationId xmlns:a16="http://schemas.microsoft.com/office/drawing/2014/main" id="{F391D7CC-65D1-CDC5-B05E-F4EEED1A15B2}"/>
                    </a:ext>
                  </a:extLst>
                </p:cNvPr>
                <p:cNvSpPr>
                  <a:spLocks noChangeShapeType="1"/>
                </p:cNvSpPr>
                <p:nvPr/>
              </p:nvSpPr>
              <p:spPr bwMode="auto">
                <a:xfrm flipH="1" flipV="1">
                  <a:off x="4403" y="4411"/>
                  <a:ext cx="942" cy="6"/>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4" name="Line 43">
                  <a:extLst>
                    <a:ext uri="{FF2B5EF4-FFF2-40B4-BE49-F238E27FC236}">
                      <a16:creationId xmlns:a16="http://schemas.microsoft.com/office/drawing/2014/main" id="{0AE8E128-414B-DBEC-4E17-4A8E8AF094C5}"/>
                    </a:ext>
                  </a:extLst>
                </p:cNvPr>
                <p:cNvSpPr>
                  <a:spLocks noChangeShapeType="1"/>
                </p:cNvSpPr>
                <p:nvPr/>
              </p:nvSpPr>
              <p:spPr bwMode="auto">
                <a:xfrm flipH="1">
                  <a:off x="4427" y="4097"/>
                  <a:ext cx="900" cy="11"/>
                </a:xfrm>
                <a:prstGeom prst="line">
                  <a:avLst/>
                </a:prstGeom>
                <a:noFill/>
                <a:ln w="12600" cap="sq">
                  <a:solidFill>
                    <a:srgbClr val="FFFFF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100" dirty="0"/>
                </a:p>
              </p:txBody>
            </p:sp>
            <p:sp>
              <p:nvSpPr>
                <p:cNvPr id="85" name="Text Box 36">
                  <a:extLst>
                    <a:ext uri="{FF2B5EF4-FFF2-40B4-BE49-F238E27FC236}">
                      <a16:creationId xmlns:a16="http://schemas.microsoft.com/office/drawing/2014/main" id="{3AB4C5D4-6002-6161-851D-E93FBB26ECDF}"/>
                    </a:ext>
                  </a:extLst>
                </p:cNvPr>
                <p:cNvSpPr txBox="1">
                  <a:spLocks noChangeArrowheads="1"/>
                </p:cNvSpPr>
                <p:nvPr/>
              </p:nvSpPr>
              <p:spPr bwMode="auto">
                <a:xfrm>
                  <a:off x="3468" y="4643"/>
                  <a:ext cx="959" cy="294"/>
                </a:xfrm>
                <a:prstGeom prst="rect">
                  <a:avLst/>
                </a:prstGeom>
                <a:solidFill>
                  <a:srgbClr val="66FF33"/>
                </a:solidFill>
                <a:ln>
                  <a:noFill/>
                </a:ln>
                <a:effectLst/>
                <a:extLs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1pPr>
                  <a:lvl2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2pPr>
                  <a:lvl3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3pPr>
                  <a:lvl4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4pPr>
                  <a:lvl5pPr>
                    <a:lnSpc>
                      <a:spcPct val="93000"/>
                    </a:lnSpc>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defRPr>
                  </a:lvl9pPr>
                </a:lstStyle>
                <a:p>
                  <a:pPr eaLnBrk="1">
                    <a:lnSpc>
                      <a:spcPct val="100000"/>
                    </a:lnSpc>
                    <a:buClrTx/>
                    <a:buFontTx/>
                    <a:buNone/>
                  </a:pPr>
                  <a:r>
                    <a:rPr lang="en-US" altLang="en-US" sz="1200" dirty="0">
                      <a:solidFill>
                        <a:srgbClr val="FFFFFF"/>
                      </a:solidFill>
                    </a:rPr>
                    <a:t>Direct inputs</a:t>
                  </a:r>
                </a:p>
              </p:txBody>
            </p:sp>
          </p:grpSp>
        </p:grpSp>
      </p:grpSp>
      <p:pic>
        <p:nvPicPr>
          <p:cNvPr id="3" name="Picture 2">
            <a:extLst>
              <a:ext uri="{FF2B5EF4-FFF2-40B4-BE49-F238E27FC236}">
                <a16:creationId xmlns:a16="http://schemas.microsoft.com/office/drawing/2014/main" id="{7B376466-1BF7-14B8-E0B0-E83EEFC3B953}"/>
              </a:ext>
            </a:extLst>
          </p:cNvPr>
          <p:cNvPicPr>
            <a:picLocks noChangeAspect="1"/>
          </p:cNvPicPr>
          <p:nvPr/>
        </p:nvPicPr>
        <p:blipFill>
          <a:blip r:embed="rId9"/>
          <a:stretch>
            <a:fillRect/>
          </a:stretch>
        </p:blipFill>
        <p:spPr>
          <a:xfrm>
            <a:off x="7573617" y="52208"/>
            <a:ext cx="1543050" cy="1485900"/>
          </a:xfrm>
          <a:prstGeom prst="rect">
            <a:avLst/>
          </a:prstGeom>
        </p:spPr>
      </p:pic>
      <p:sp>
        <p:nvSpPr>
          <p:cNvPr id="4" name="TextBox 3">
            <a:extLst>
              <a:ext uri="{FF2B5EF4-FFF2-40B4-BE49-F238E27FC236}">
                <a16:creationId xmlns:a16="http://schemas.microsoft.com/office/drawing/2014/main" id="{D4BAEE9D-0A7D-E46C-C4F2-239EC9922E3A}"/>
              </a:ext>
            </a:extLst>
          </p:cNvPr>
          <p:cNvSpPr txBox="1"/>
          <p:nvPr/>
        </p:nvSpPr>
        <p:spPr>
          <a:xfrm>
            <a:off x="7178005" y="4925834"/>
            <a:ext cx="2051720" cy="246221"/>
          </a:xfrm>
          <a:prstGeom prst="rect">
            <a:avLst/>
          </a:prstGeom>
          <a:noFill/>
        </p:spPr>
        <p:txBody>
          <a:bodyPr wrap="square" rtlCol="0">
            <a:spAutoFit/>
          </a:bodyPr>
          <a:lstStyle/>
          <a:p>
            <a:pPr algn="r"/>
            <a:r>
              <a:rPr lang="en-GB" sz="1000" dirty="0"/>
              <a:t>Adapted from Friston et al. 2003</a:t>
            </a:r>
          </a:p>
        </p:txBody>
      </p:sp>
    </p:spTree>
    <p:extLst>
      <p:ext uri="{BB962C8B-B14F-4D97-AF65-F5344CB8AC3E}">
        <p14:creationId xmlns:p14="http://schemas.microsoft.com/office/powerpoint/2010/main" val="105084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61A1-4DB3-FEE7-8B67-DC8C0D8F28CE}"/>
            </a:ext>
          </a:extLst>
        </p:cNvPr>
        <p:cNvGrpSpPr/>
        <p:nvPr/>
      </p:nvGrpSpPr>
      <p:grpSpPr>
        <a:xfrm>
          <a:off x="0" y="0"/>
          <a:ext cx="0" cy="0"/>
          <a:chOff x="0" y="0"/>
          <a:chExt cx="0" cy="0"/>
        </a:xfrm>
      </p:grpSpPr>
      <p:pic>
        <p:nvPicPr>
          <p:cNvPr id="1025" name="image1.png">
            <a:extLst>
              <a:ext uri="{FF2B5EF4-FFF2-40B4-BE49-F238E27FC236}">
                <a16:creationId xmlns:a16="http://schemas.microsoft.com/office/drawing/2014/main" id="{A0AFB7B9-D233-5E3E-0243-B978EE61E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48" y="771550"/>
            <a:ext cx="7765504" cy="43680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4DBA04-0A48-1801-CA4D-405D070EF895}"/>
              </a:ext>
            </a:extLst>
          </p:cNvPr>
          <p:cNvSpPr>
            <a:spLocks noGrp="1"/>
          </p:cNvSpPr>
          <p:nvPr>
            <p:ph type="title"/>
          </p:nvPr>
        </p:nvSpPr>
        <p:spPr>
          <a:xfrm>
            <a:off x="628650" y="87690"/>
            <a:ext cx="7886700" cy="994172"/>
          </a:xfrm>
        </p:spPr>
        <p:txBody>
          <a:bodyPr/>
          <a:lstStyle/>
          <a:p>
            <a:pPr algn="ctr"/>
            <a:r>
              <a:rPr lang="en-US" b="1" dirty="0"/>
              <a:t>Linear Models</a:t>
            </a:r>
          </a:p>
        </p:txBody>
      </p:sp>
      <p:sp>
        <p:nvSpPr>
          <p:cNvPr id="4" name="Oval 3">
            <a:extLst>
              <a:ext uri="{FF2B5EF4-FFF2-40B4-BE49-F238E27FC236}">
                <a16:creationId xmlns:a16="http://schemas.microsoft.com/office/drawing/2014/main" id="{BB032166-3729-F590-1D8E-B2E54FBBB7CA}"/>
              </a:ext>
            </a:extLst>
          </p:cNvPr>
          <p:cNvSpPr/>
          <p:nvPr/>
        </p:nvSpPr>
        <p:spPr>
          <a:xfrm>
            <a:off x="467544" y="3617745"/>
            <a:ext cx="1799455" cy="154629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4" name="TextBox 13">
            <a:extLst>
              <a:ext uri="{FF2B5EF4-FFF2-40B4-BE49-F238E27FC236}">
                <a16:creationId xmlns:a16="http://schemas.microsoft.com/office/drawing/2014/main" id="{1A06420A-B780-0C89-326B-18ADA19B40EA}"/>
              </a:ext>
            </a:extLst>
          </p:cNvPr>
          <p:cNvSpPr txBox="1"/>
          <p:nvPr/>
        </p:nvSpPr>
        <p:spPr>
          <a:xfrm>
            <a:off x="6343286" y="1"/>
            <a:ext cx="2791086" cy="738664"/>
          </a:xfrm>
          <a:prstGeom prst="rect">
            <a:avLst/>
          </a:prstGeom>
          <a:noFill/>
          <a:ln>
            <a:solidFill>
              <a:schemeClr val="tx1"/>
            </a:solidFill>
          </a:ln>
        </p:spPr>
        <p:txBody>
          <a:bodyPr wrap="square" rtlCol="0">
            <a:spAutoFit/>
          </a:bodyPr>
          <a:lstStyle/>
          <a:p>
            <a:r>
              <a:rPr lang="en-US" sz="1400" dirty="0"/>
              <a:t>ACC   Anterior cingulate cortex</a:t>
            </a:r>
          </a:p>
          <a:p>
            <a:r>
              <a:rPr lang="en-US" sz="1400" dirty="0"/>
              <a:t>MFG  Middle frontal gyrus</a:t>
            </a:r>
          </a:p>
          <a:p>
            <a:r>
              <a:rPr lang="en-US" sz="1400" dirty="0"/>
              <a:t>PCC    Posterior cingulate cortex</a:t>
            </a:r>
          </a:p>
        </p:txBody>
      </p:sp>
      <p:sp>
        <p:nvSpPr>
          <p:cNvPr id="20" name="TextBox 19">
            <a:extLst>
              <a:ext uri="{FF2B5EF4-FFF2-40B4-BE49-F238E27FC236}">
                <a16:creationId xmlns:a16="http://schemas.microsoft.com/office/drawing/2014/main" id="{2C8556DC-DC1B-2CA5-FA9E-BF4CF1F7E9F5}"/>
              </a:ext>
            </a:extLst>
          </p:cNvPr>
          <p:cNvSpPr txBox="1"/>
          <p:nvPr/>
        </p:nvSpPr>
        <p:spPr>
          <a:xfrm>
            <a:off x="6660232" y="4862912"/>
            <a:ext cx="2566946" cy="246221"/>
          </a:xfrm>
          <a:prstGeom prst="rect">
            <a:avLst/>
          </a:prstGeom>
          <a:noFill/>
        </p:spPr>
        <p:txBody>
          <a:bodyPr wrap="square" rtlCol="0">
            <a:spAutoFit/>
          </a:bodyPr>
          <a:lstStyle/>
          <a:p>
            <a:pPr algn="r"/>
            <a:r>
              <a:rPr lang="en-US" sz="1000" dirty="0"/>
              <a:t>Quirke et al. </a:t>
            </a:r>
            <a:r>
              <a:rPr lang="en-US" sz="1000" i="1" dirty="0"/>
              <a:t>In Preparation</a:t>
            </a:r>
          </a:p>
        </p:txBody>
      </p:sp>
      <p:sp>
        <p:nvSpPr>
          <p:cNvPr id="5" name="Rectangle 2">
            <a:extLst>
              <a:ext uri="{FF2B5EF4-FFF2-40B4-BE49-F238E27FC236}">
                <a16:creationId xmlns:a16="http://schemas.microsoft.com/office/drawing/2014/main" id="{18464D40-F4FE-6DEA-55F0-37FD9F21CD4C}"/>
              </a:ext>
            </a:extLst>
          </p:cNvPr>
          <p:cNvSpPr>
            <a:spLocks noChangeArrowheads="1"/>
          </p:cNvSpPr>
          <p:nvPr/>
        </p:nvSpPr>
        <p:spPr bwMode="auto">
          <a:xfrm>
            <a:off x="452138" y="-393533"/>
            <a:ext cx="7395718" cy="31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sp>
        <p:nvSpPr>
          <p:cNvPr id="6" name="Rectangle 3">
            <a:extLst>
              <a:ext uri="{FF2B5EF4-FFF2-40B4-BE49-F238E27FC236}">
                <a16:creationId xmlns:a16="http://schemas.microsoft.com/office/drawing/2014/main" id="{7904161F-EFD6-11E6-8551-368AE4AC69E9}"/>
              </a:ext>
            </a:extLst>
          </p:cNvPr>
          <p:cNvSpPr>
            <a:spLocks noChangeArrowheads="1"/>
          </p:cNvSpPr>
          <p:nvPr/>
        </p:nvSpPr>
        <p:spPr bwMode="auto">
          <a:xfrm flipV="1">
            <a:off x="452138" y="5321907"/>
            <a:ext cx="73957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dirty="0"/>
          </a:p>
        </p:txBody>
      </p:sp>
    </p:spTree>
    <p:extLst>
      <p:ext uri="{BB962C8B-B14F-4D97-AF65-F5344CB8AC3E}">
        <p14:creationId xmlns:p14="http://schemas.microsoft.com/office/powerpoint/2010/main" val="2925929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9245E-C110-D356-BC7C-4347997D6E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BF38A6-173E-556B-6AA0-292283B68142}"/>
              </a:ext>
            </a:extLst>
          </p:cNvPr>
          <p:cNvSpPr>
            <a:spLocks noGrp="1"/>
          </p:cNvSpPr>
          <p:nvPr>
            <p:ph type="title"/>
          </p:nvPr>
        </p:nvSpPr>
        <p:spPr>
          <a:xfrm>
            <a:off x="395536" y="-21302"/>
            <a:ext cx="7053542" cy="1050398"/>
          </a:xfrm>
        </p:spPr>
        <p:txBody>
          <a:bodyPr/>
          <a:lstStyle/>
          <a:p>
            <a:r>
              <a:rPr lang="en-US" b="1" dirty="0"/>
              <a:t>Optimal linear model</a:t>
            </a:r>
          </a:p>
        </p:txBody>
      </p:sp>
      <p:sp>
        <p:nvSpPr>
          <p:cNvPr id="2" name="TextBox 1">
            <a:extLst>
              <a:ext uri="{FF2B5EF4-FFF2-40B4-BE49-F238E27FC236}">
                <a16:creationId xmlns:a16="http://schemas.microsoft.com/office/drawing/2014/main" id="{5966840A-21C5-33AC-4A0A-8D8F46D3236E}"/>
              </a:ext>
            </a:extLst>
          </p:cNvPr>
          <p:cNvSpPr txBox="1"/>
          <p:nvPr/>
        </p:nvSpPr>
        <p:spPr>
          <a:xfrm>
            <a:off x="6577054" y="4835723"/>
            <a:ext cx="2566946" cy="246221"/>
          </a:xfrm>
          <a:prstGeom prst="rect">
            <a:avLst/>
          </a:prstGeom>
          <a:noFill/>
        </p:spPr>
        <p:txBody>
          <a:bodyPr wrap="square" rtlCol="0">
            <a:spAutoFit/>
          </a:bodyPr>
          <a:lstStyle/>
          <a:p>
            <a:pPr algn="r"/>
            <a:r>
              <a:rPr lang="en-US" sz="1000" dirty="0"/>
              <a:t>Quirke et al. </a:t>
            </a:r>
            <a:r>
              <a:rPr lang="en-US" sz="1000" i="1" dirty="0"/>
              <a:t>In Preparation</a:t>
            </a:r>
          </a:p>
        </p:txBody>
      </p:sp>
      <p:pic>
        <p:nvPicPr>
          <p:cNvPr id="3" name="image1.png">
            <a:extLst>
              <a:ext uri="{FF2B5EF4-FFF2-40B4-BE49-F238E27FC236}">
                <a16:creationId xmlns:a16="http://schemas.microsoft.com/office/drawing/2014/main" id="{952E2D34-98AF-B232-3DEA-E365B75F89BB}"/>
              </a:ext>
            </a:extLst>
          </p:cNvPr>
          <p:cNvPicPr/>
          <p:nvPr/>
        </p:nvPicPr>
        <p:blipFill>
          <a:blip r:embed="rId3"/>
          <a:srcRect t="4456" r="7741"/>
          <a:stretch>
            <a:fillRect/>
          </a:stretch>
        </p:blipFill>
        <p:spPr>
          <a:xfrm>
            <a:off x="107504" y="1057275"/>
            <a:ext cx="4086225" cy="3028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2.png">
            <a:extLst>
              <a:ext uri="{FF2B5EF4-FFF2-40B4-BE49-F238E27FC236}">
                <a16:creationId xmlns:a16="http://schemas.microsoft.com/office/drawing/2014/main" id="{5C0AD946-6169-FE83-898B-A58D48647CEE}"/>
              </a:ext>
            </a:extLst>
          </p:cNvPr>
          <p:cNvPicPr/>
          <p:nvPr/>
        </p:nvPicPr>
        <p:blipFill>
          <a:blip r:embed="rId4"/>
          <a:srcRect t="7578"/>
          <a:stretch>
            <a:fillRect/>
          </a:stretch>
        </p:blipFill>
        <p:spPr>
          <a:xfrm>
            <a:off x="4483546" y="1065506"/>
            <a:ext cx="4552950" cy="3020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A754D3B3-2490-601F-00E4-9DA68B8C13B7}"/>
              </a:ext>
            </a:extLst>
          </p:cNvPr>
          <p:cNvSpPr txBox="1"/>
          <p:nvPr/>
        </p:nvSpPr>
        <p:spPr>
          <a:xfrm>
            <a:off x="5089551" y="4276308"/>
            <a:ext cx="3392599" cy="369332"/>
          </a:xfrm>
          <a:prstGeom prst="rect">
            <a:avLst/>
          </a:prstGeom>
          <a:noFill/>
        </p:spPr>
        <p:txBody>
          <a:bodyPr wrap="square" rtlCol="0">
            <a:spAutoFit/>
          </a:bodyPr>
          <a:lstStyle/>
          <a:p>
            <a:pPr algn="ctr"/>
            <a:r>
              <a:rPr lang="en-GB" dirty="0"/>
              <a:t>BMS results post-challenge (drug)</a:t>
            </a:r>
          </a:p>
        </p:txBody>
      </p:sp>
      <p:sp>
        <p:nvSpPr>
          <p:cNvPr id="8" name="TextBox 7">
            <a:extLst>
              <a:ext uri="{FF2B5EF4-FFF2-40B4-BE49-F238E27FC236}">
                <a16:creationId xmlns:a16="http://schemas.microsoft.com/office/drawing/2014/main" id="{FE8CBBCF-90EB-2E1F-7822-CE8120026ACF}"/>
              </a:ext>
            </a:extLst>
          </p:cNvPr>
          <p:cNvSpPr txBox="1"/>
          <p:nvPr/>
        </p:nvSpPr>
        <p:spPr>
          <a:xfrm>
            <a:off x="674452" y="4256012"/>
            <a:ext cx="2952328" cy="369332"/>
          </a:xfrm>
          <a:prstGeom prst="rect">
            <a:avLst/>
          </a:prstGeom>
          <a:noFill/>
        </p:spPr>
        <p:txBody>
          <a:bodyPr wrap="square" rtlCol="0">
            <a:spAutoFit/>
          </a:bodyPr>
          <a:lstStyle/>
          <a:p>
            <a:pPr algn="ctr"/>
            <a:r>
              <a:rPr lang="en-GB" dirty="0"/>
              <a:t>BMS results at baseline</a:t>
            </a:r>
          </a:p>
        </p:txBody>
      </p:sp>
    </p:spTree>
    <p:extLst>
      <p:ext uri="{BB962C8B-B14F-4D97-AF65-F5344CB8AC3E}">
        <p14:creationId xmlns:p14="http://schemas.microsoft.com/office/powerpoint/2010/main" val="1604434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icon&#10;&#10;Description automatically generated">
            <a:extLst>
              <a:ext uri="{FF2B5EF4-FFF2-40B4-BE49-F238E27FC236}">
                <a16:creationId xmlns:a16="http://schemas.microsoft.com/office/drawing/2014/main" id="{70AC13BD-DC23-4C11-A642-26ECAACDD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465" y="339502"/>
            <a:ext cx="7253007" cy="3672408"/>
          </a:xfrm>
          <a:prstGeom prst="rect">
            <a:avLst/>
          </a:prstGeom>
        </p:spPr>
      </p:pic>
      <p:sp>
        <p:nvSpPr>
          <p:cNvPr id="2" name="Title 1">
            <a:extLst>
              <a:ext uri="{FF2B5EF4-FFF2-40B4-BE49-F238E27FC236}">
                <a16:creationId xmlns:a16="http://schemas.microsoft.com/office/drawing/2014/main" id="{6E8678D6-1348-4235-9569-AD5C1706CF39}"/>
              </a:ext>
            </a:extLst>
          </p:cNvPr>
          <p:cNvSpPr>
            <a:spLocks noGrp="1"/>
          </p:cNvSpPr>
          <p:nvPr>
            <p:ph type="title"/>
          </p:nvPr>
        </p:nvSpPr>
        <p:spPr>
          <a:xfrm>
            <a:off x="467544" y="-18938"/>
            <a:ext cx="7886700" cy="2139553"/>
          </a:xfrm>
        </p:spPr>
        <p:txBody>
          <a:bodyPr/>
          <a:lstStyle/>
          <a:p>
            <a:r>
              <a:rPr lang="en-IE" dirty="0">
                <a:latin typeface="Gill Sans MT (Headings)"/>
              </a:rPr>
              <a:t>Discussion</a:t>
            </a:r>
            <a:br>
              <a:rPr lang="en-IE" dirty="0">
                <a:latin typeface="Gill Sans MT (Headings)"/>
              </a:rPr>
            </a:br>
            <a:endParaRPr lang="en-GB" dirty="0"/>
          </a:p>
        </p:txBody>
      </p:sp>
    </p:spTree>
    <p:extLst>
      <p:ext uri="{BB962C8B-B14F-4D97-AF65-F5344CB8AC3E}">
        <p14:creationId xmlns:p14="http://schemas.microsoft.com/office/powerpoint/2010/main" val="678460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29986A-B6D3-433D-8B55-AD0E27D4F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429170"/>
            <a:ext cx="2520280" cy="1680186"/>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F4323514-09BF-4D3C-AE0C-1E518B1EEC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331" y="3392396"/>
            <a:ext cx="2200466" cy="1279863"/>
          </a:xfrm>
          <a:prstGeom prst="rect">
            <a:avLst/>
          </a:prstGeom>
        </p:spPr>
      </p:pic>
      <p:sp>
        <p:nvSpPr>
          <p:cNvPr id="9" name="TextBox 8">
            <a:extLst>
              <a:ext uri="{FF2B5EF4-FFF2-40B4-BE49-F238E27FC236}">
                <a16:creationId xmlns:a16="http://schemas.microsoft.com/office/drawing/2014/main" id="{5EB0B237-4F97-4C6C-B7F5-8C1EC2AFB0FA}"/>
              </a:ext>
            </a:extLst>
          </p:cNvPr>
          <p:cNvSpPr txBox="1"/>
          <p:nvPr/>
        </p:nvSpPr>
        <p:spPr>
          <a:xfrm>
            <a:off x="3131840" y="335669"/>
            <a:ext cx="5616624" cy="2677656"/>
          </a:xfrm>
          <a:prstGeom prst="rect">
            <a:avLst/>
          </a:prstGeom>
          <a:solidFill>
            <a:schemeClr val="bg1">
              <a:lumMod val="75000"/>
            </a:schemeClr>
          </a:solidFill>
          <a:ln>
            <a:noFill/>
          </a:ln>
        </p:spPr>
        <p:txBody>
          <a:bodyPr wrap="square" rtlCol="0">
            <a:spAutoFit/>
          </a:bodyPr>
          <a:lstStyle/>
          <a:p>
            <a:r>
              <a:rPr lang="en-GB" sz="2800" dirty="0"/>
              <a:t>Can the application of functional and/or effective connectivity to brain imaging contribute to clinical and cognitive diagnostic, predictive and treatment interventions in the future?</a:t>
            </a:r>
          </a:p>
        </p:txBody>
      </p:sp>
      <p:pic>
        <p:nvPicPr>
          <p:cNvPr id="11" name="Picture 10">
            <a:extLst>
              <a:ext uri="{FF2B5EF4-FFF2-40B4-BE49-F238E27FC236}">
                <a16:creationId xmlns:a16="http://schemas.microsoft.com/office/drawing/2014/main" id="{40C08F2A-5087-479A-9221-C26D941ED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1680" y="3034145"/>
            <a:ext cx="2628900" cy="1743075"/>
          </a:xfrm>
          <a:prstGeom prst="rect">
            <a:avLst/>
          </a:prstGeom>
        </p:spPr>
      </p:pic>
    </p:spTree>
    <p:extLst>
      <p:ext uri="{BB962C8B-B14F-4D97-AF65-F5344CB8AC3E}">
        <p14:creationId xmlns:p14="http://schemas.microsoft.com/office/powerpoint/2010/main" val="63227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23013CBD-1A2B-4FB0-8A86-A92C30D47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92" y="1131590"/>
            <a:ext cx="8685616" cy="2880320"/>
          </a:xfrm>
          <a:prstGeom prst="rect">
            <a:avLst/>
          </a:prstGeom>
        </p:spPr>
      </p:pic>
    </p:spTree>
    <p:extLst>
      <p:ext uri="{BB962C8B-B14F-4D97-AF65-F5344CB8AC3E}">
        <p14:creationId xmlns:p14="http://schemas.microsoft.com/office/powerpoint/2010/main" val="4006645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34946"/>
            <a:ext cx="7053542" cy="1050398"/>
          </a:xfrm>
        </p:spPr>
        <p:txBody>
          <a:bodyPr/>
          <a:lstStyle/>
          <a:p>
            <a:r>
              <a:rPr lang="en-IE" b="1" dirty="0">
                <a:latin typeface="+mn-lt"/>
              </a:rPr>
              <a:t>Summary</a:t>
            </a:r>
          </a:p>
        </p:txBody>
      </p:sp>
      <p:sp>
        <p:nvSpPr>
          <p:cNvPr id="3" name="Content Placeholder 2"/>
          <p:cNvSpPr>
            <a:spLocks noGrp="1"/>
          </p:cNvSpPr>
          <p:nvPr>
            <p:ph idx="1"/>
          </p:nvPr>
        </p:nvSpPr>
        <p:spPr>
          <a:xfrm>
            <a:off x="424950" y="1411602"/>
            <a:ext cx="8271790" cy="3146611"/>
          </a:xfrm>
        </p:spPr>
        <p:txBody>
          <a:bodyPr>
            <a:normAutofit/>
          </a:bodyPr>
          <a:lstStyle/>
          <a:p>
            <a:r>
              <a:rPr lang="en-US" sz="2400" dirty="0"/>
              <a:t>Main principle of functional connectivity:</a:t>
            </a:r>
          </a:p>
          <a:p>
            <a:pPr lvl="1"/>
            <a:r>
              <a:rPr lang="en-US" sz="2400" dirty="0"/>
              <a:t>Analyse data between two brain regions with temporal correlations</a:t>
            </a:r>
          </a:p>
          <a:p>
            <a:r>
              <a:rPr lang="en-US" sz="2400" dirty="0"/>
              <a:t>Main principle of DCM for effective connectivity:</a:t>
            </a:r>
          </a:p>
          <a:p>
            <a:pPr lvl="1"/>
            <a:r>
              <a:rPr lang="en-US" sz="2400" dirty="0"/>
              <a:t>Analyse data and generative models in a Bayesian framework to infer parameters and compare models</a:t>
            </a:r>
          </a:p>
          <a:p>
            <a:pPr marL="174625" lvl="1" indent="-174625"/>
            <a:r>
              <a:rPr lang="en-US" sz="2400" dirty="0"/>
              <a:t>Advantages and disadvantages dependent on available data, hypothesis and</a:t>
            </a:r>
            <a:r>
              <a:rPr lang="en-US" sz="2400" i="1" dirty="0"/>
              <a:t> a priori </a:t>
            </a:r>
            <a:r>
              <a:rPr lang="en-US" sz="2400" dirty="0"/>
              <a:t>findings in the literature</a:t>
            </a:r>
            <a:endParaRPr lang="en-US" sz="2400" i="1" dirty="0"/>
          </a:p>
        </p:txBody>
      </p:sp>
    </p:spTree>
    <p:extLst>
      <p:ext uri="{BB962C8B-B14F-4D97-AF65-F5344CB8AC3E}">
        <p14:creationId xmlns:p14="http://schemas.microsoft.com/office/powerpoint/2010/main" val="2203981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AE67EA-FF88-4E44-85CF-2C90E0B57219}"/>
              </a:ext>
            </a:extLst>
          </p:cNvPr>
          <p:cNvSpPr txBox="1"/>
          <p:nvPr/>
        </p:nvSpPr>
        <p:spPr>
          <a:xfrm>
            <a:off x="467544" y="263533"/>
            <a:ext cx="7842325" cy="369332"/>
          </a:xfrm>
          <a:prstGeom prst="rect">
            <a:avLst/>
          </a:prstGeom>
          <a:noFill/>
        </p:spPr>
        <p:txBody>
          <a:bodyPr wrap="square">
            <a:spAutoFit/>
          </a:bodyPr>
          <a:lstStyle/>
          <a:p>
            <a:pPr algn="ctr"/>
            <a:r>
              <a:rPr lang="en-GB" b="0" dirty="0"/>
              <a:t>Thank you very much!</a:t>
            </a:r>
          </a:p>
        </p:txBody>
      </p:sp>
      <p:grpSp>
        <p:nvGrpSpPr>
          <p:cNvPr id="3" name="Group 2">
            <a:extLst>
              <a:ext uri="{FF2B5EF4-FFF2-40B4-BE49-F238E27FC236}">
                <a16:creationId xmlns:a16="http://schemas.microsoft.com/office/drawing/2014/main" id="{7AF5EC9D-E97F-1140-E4C0-4575DD56FEF2}"/>
              </a:ext>
            </a:extLst>
          </p:cNvPr>
          <p:cNvGrpSpPr/>
          <p:nvPr/>
        </p:nvGrpSpPr>
        <p:grpSpPr>
          <a:xfrm>
            <a:off x="1043608" y="956692"/>
            <a:ext cx="7347676" cy="4374006"/>
            <a:chOff x="67032" y="770139"/>
            <a:chExt cx="6774471" cy="4264866"/>
          </a:xfrm>
        </p:grpSpPr>
        <p:grpSp>
          <p:nvGrpSpPr>
            <p:cNvPr id="8" name="Group 7">
              <a:extLst>
                <a:ext uri="{FF2B5EF4-FFF2-40B4-BE49-F238E27FC236}">
                  <a16:creationId xmlns:a16="http://schemas.microsoft.com/office/drawing/2014/main" id="{FA4EEC46-7608-6250-60C6-433F1904D264}"/>
                </a:ext>
              </a:extLst>
            </p:cNvPr>
            <p:cNvGrpSpPr/>
            <p:nvPr/>
          </p:nvGrpSpPr>
          <p:grpSpPr>
            <a:xfrm>
              <a:off x="67032" y="770139"/>
              <a:ext cx="1730243" cy="4264866"/>
              <a:chOff x="393454" y="1452964"/>
              <a:chExt cx="2306990" cy="5686485"/>
            </a:xfrm>
          </p:grpSpPr>
          <p:pic>
            <p:nvPicPr>
              <p:cNvPr id="26" name="Picture 25" descr="Graphical user interface, text, application&#10;&#10;Description automatically generated">
                <a:extLst>
                  <a:ext uri="{FF2B5EF4-FFF2-40B4-BE49-F238E27FC236}">
                    <a16:creationId xmlns:a16="http://schemas.microsoft.com/office/drawing/2014/main" id="{F5ACA498-C3F1-8305-1DC7-A8284F04582D}"/>
                  </a:ext>
                </a:extLst>
              </p:cNvPr>
              <p:cNvPicPr>
                <a:picLocks noChangeAspect="1"/>
              </p:cNvPicPr>
              <p:nvPr/>
            </p:nvPicPr>
            <p:blipFill>
              <a:blip r:embed="rId3"/>
              <a:stretch>
                <a:fillRect/>
              </a:stretch>
            </p:blipFill>
            <p:spPr>
              <a:xfrm>
                <a:off x="564978" y="1452964"/>
                <a:ext cx="2064704" cy="1785226"/>
              </a:xfrm>
              <a:prstGeom prst="rect">
                <a:avLst/>
              </a:prstGeom>
            </p:spPr>
          </p:pic>
          <p:sp>
            <p:nvSpPr>
              <p:cNvPr id="27" name="TextBox 26">
                <a:extLst>
                  <a:ext uri="{FF2B5EF4-FFF2-40B4-BE49-F238E27FC236}">
                    <a16:creationId xmlns:a16="http://schemas.microsoft.com/office/drawing/2014/main" id="{29997F07-9638-AA02-FD61-43BB72D72A1C}"/>
                  </a:ext>
                </a:extLst>
              </p:cNvPr>
              <p:cNvSpPr txBox="1"/>
              <p:nvPr/>
            </p:nvSpPr>
            <p:spPr>
              <a:xfrm>
                <a:off x="393454" y="3238191"/>
                <a:ext cx="2306990" cy="3901258"/>
              </a:xfrm>
              <a:prstGeom prst="rect">
                <a:avLst/>
              </a:prstGeom>
              <a:noFill/>
            </p:spPr>
            <p:txBody>
              <a:bodyPr wrap="square" rtlCol="0">
                <a:spAutoFit/>
              </a:bodyPr>
              <a:lstStyle/>
              <a:p>
                <a:pPr algn="ctr"/>
                <a:r>
                  <a:rPr lang="en-GB" sz="1400" b="0" dirty="0">
                    <a:solidFill>
                      <a:srgbClr val="000000"/>
                    </a:solidFill>
                  </a:rPr>
                  <a:t>Clinical Neuroimaging Lab</a:t>
                </a:r>
                <a:r>
                  <a:rPr lang="en-GB" sz="1400" b="0" dirty="0"/>
                  <a:t> </a:t>
                </a:r>
              </a:p>
              <a:p>
                <a:pPr algn="ctr"/>
                <a:r>
                  <a:rPr lang="en-GB" sz="1400" b="0" dirty="0"/>
                  <a:t>Piyali Bhattacharya</a:t>
                </a:r>
                <a:endParaRPr lang="en-US" sz="1400" b="0" dirty="0">
                  <a:cs typeface="Calibri" panose="020F0502020204030204" pitchFamily="34" charset="0"/>
                </a:endParaRPr>
              </a:p>
              <a:p>
                <a:pPr algn="ctr"/>
                <a:r>
                  <a:rPr lang="en-US" sz="1400" b="0" dirty="0">
                    <a:cs typeface="Calibri" panose="020F0502020204030204" pitchFamily="34" charset="0"/>
                  </a:rPr>
                  <a:t>James Cook</a:t>
                </a:r>
              </a:p>
              <a:p>
                <a:pPr algn="ctr"/>
                <a:r>
                  <a:rPr lang="en-US" sz="1400" b="0" dirty="0">
                    <a:cs typeface="Calibri" panose="020F0502020204030204" pitchFamily="34" charset="0"/>
                  </a:rPr>
                  <a:t>Aanya Malaviya</a:t>
                </a:r>
              </a:p>
              <a:p>
                <a:pPr algn="ctr"/>
                <a:r>
                  <a:rPr lang="en-US" sz="1400" b="0" dirty="0">
                    <a:cs typeface="Calibri" panose="020F0502020204030204" pitchFamily="34" charset="0"/>
                  </a:rPr>
                  <a:t>Ifigeneia Manitsa</a:t>
                </a:r>
              </a:p>
              <a:p>
                <a:pPr algn="ctr"/>
                <a:r>
                  <a:rPr lang="en-US" sz="1400" b="0" dirty="0">
                    <a:cs typeface="Calibri" panose="020F0502020204030204" pitchFamily="34" charset="0"/>
                  </a:rPr>
                  <a:t>Martin Wilson</a:t>
                </a:r>
              </a:p>
              <a:p>
                <a:pPr algn="ctr"/>
                <a:r>
                  <a:rPr lang="en-US" sz="1400" dirty="0">
                    <a:cs typeface="Calibri" panose="020F0502020204030204" pitchFamily="34" charset="0"/>
                  </a:rPr>
                  <a:t>Alan George</a:t>
                </a:r>
              </a:p>
              <a:p>
                <a:pPr algn="ctr"/>
                <a:r>
                  <a:rPr lang="en-US" sz="1400" b="0" dirty="0">
                    <a:cs typeface="Calibri" panose="020F0502020204030204" pitchFamily="34" charset="0"/>
                  </a:rPr>
                  <a:t>Collaborators: </a:t>
                </a:r>
              </a:p>
              <a:p>
                <a:pPr algn="ctr"/>
                <a:r>
                  <a:rPr lang="en-US" sz="1400" b="0" dirty="0">
                    <a:cs typeface="Calibri" panose="020F0502020204030204" pitchFamily="34" charset="0"/>
                  </a:rPr>
                  <a:t>Mike Bonsall</a:t>
                </a:r>
              </a:p>
              <a:p>
                <a:pPr algn="ctr"/>
                <a:r>
                  <a:rPr lang="en-US" sz="1400" dirty="0">
                    <a:cs typeface="Calibri" panose="020F0502020204030204" pitchFamily="34" charset="0"/>
                  </a:rPr>
                  <a:t>Dara Cannon</a:t>
                </a:r>
              </a:p>
              <a:p>
                <a:pPr algn="ctr"/>
                <a:r>
                  <a:rPr lang="en-US" sz="1400" b="0" dirty="0">
                    <a:cs typeface="Calibri" panose="020F0502020204030204" pitchFamily="34" charset="0"/>
                  </a:rPr>
                  <a:t>Jacqueline Quirke</a:t>
                </a:r>
              </a:p>
              <a:p>
                <a:endParaRPr lang="en-GB" sz="2100" dirty="0"/>
              </a:p>
            </p:txBody>
          </p:sp>
        </p:grpSp>
        <p:grpSp>
          <p:nvGrpSpPr>
            <p:cNvPr id="9" name="Group 8">
              <a:extLst>
                <a:ext uri="{FF2B5EF4-FFF2-40B4-BE49-F238E27FC236}">
                  <a16:creationId xmlns:a16="http://schemas.microsoft.com/office/drawing/2014/main" id="{95095003-6D33-A819-6CA0-31A40799DA18}"/>
                </a:ext>
              </a:extLst>
            </p:cNvPr>
            <p:cNvGrpSpPr/>
            <p:nvPr/>
          </p:nvGrpSpPr>
          <p:grpSpPr>
            <a:xfrm>
              <a:off x="4408603" y="895826"/>
              <a:ext cx="2432900" cy="2669352"/>
              <a:chOff x="8029718" y="1322260"/>
              <a:chExt cx="3243867" cy="3559138"/>
            </a:xfrm>
          </p:grpSpPr>
          <p:pic>
            <p:nvPicPr>
              <p:cNvPr id="22" name="Picture 21">
                <a:extLst>
                  <a:ext uri="{FF2B5EF4-FFF2-40B4-BE49-F238E27FC236}">
                    <a16:creationId xmlns:a16="http://schemas.microsoft.com/office/drawing/2014/main" id="{656BC0DC-B0EF-AC48-BCB0-ED87F2902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1247" y="1322260"/>
                <a:ext cx="2340808" cy="1200549"/>
              </a:xfrm>
              <a:prstGeom prst="rect">
                <a:avLst/>
              </a:prstGeom>
            </p:spPr>
          </p:pic>
          <p:sp>
            <p:nvSpPr>
              <p:cNvPr id="23" name="Rectangle 22">
                <a:extLst>
                  <a:ext uri="{FF2B5EF4-FFF2-40B4-BE49-F238E27FC236}">
                    <a16:creationId xmlns:a16="http://schemas.microsoft.com/office/drawing/2014/main" id="{48551437-F673-66F5-2A4D-9849A571FFC4}"/>
                  </a:ext>
                </a:extLst>
              </p:cNvPr>
              <p:cNvSpPr/>
              <p:nvPr/>
            </p:nvSpPr>
            <p:spPr>
              <a:xfrm>
                <a:off x="8029718" y="2500989"/>
                <a:ext cx="3243867" cy="984886"/>
              </a:xfrm>
              <a:prstGeom prst="rect">
                <a:avLst/>
              </a:prstGeom>
            </p:spPr>
            <p:txBody>
              <a:bodyPr wrap="square">
                <a:spAutoFit/>
              </a:bodyPr>
              <a:lstStyle/>
              <a:p>
                <a:pPr algn="ctr"/>
                <a:r>
                  <a:rPr lang="en-GB" sz="1400" b="0" dirty="0">
                    <a:solidFill>
                      <a:srgbClr val="000000"/>
                    </a:solidFill>
                    <a:ea typeface="Times New Roman" panose="02020603050405020304" pitchFamily="18" charset="0"/>
                    <a:cs typeface="Calibri" panose="020F0502020204030204" pitchFamily="34" charset="0"/>
                  </a:rPr>
                  <a:t>Scottish Family Mental Health Study </a:t>
                </a:r>
                <a:r>
                  <a:rPr lang="en-GB" sz="1400" b="0" dirty="0">
                    <a:ea typeface="Times New Roman" panose="02020603050405020304" pitchFamily="18" charset="0"/>
                    <a:cs typeface="Calibri" panose="020F0502020204030204" pitchFamily="34" charset="0"/>
                  </a:rPr>
                  <a:t>and Edinburgh High Risk Study</a:t>
                </a:r>
                <a:endParaRPr lang="en-GB" sz="1400" b="0" dirty="0">
                  <a:cs typeface="Calibri" panose="020F0502020204030204" pitchFamily="34" charset="0"/>
                </a:endParaRPr>
              </a:p>
            </p:txBody>
          </p:sp>
          <p:sp>
            <p:nvSpPr>
              <p:cNvPr id="25" name="TextBox 24">
                <a:extLst>
                  <a:ext uri="{FF2B5EF4-FFF2-40B4-BE49-F238E27FC236}">
                    <a16:creationId xmlns:a16="http://schemas.microsoft.com/office/drawing/2014/main" id="{BD234996-93EC-2B26-C735-D5FE8F0EDB73}"/>
                  </a:ext>
                </a:extLst>
              </p:cNvPr>
              <p:cNvSpPr txBox="1"/>
              <p:nvPr/>
            </p:nvSpPr>
            <p:spPr>
              <a:xfrm>
                <a:off x="8583653" y="3321996"/>
                <a:ext cx="2451650" cy="1559402"/>
              </a:xfrm>
              <a:prstGeom prst="rect">
                <a:avLst/>
              </a:prstGeom>
              <a:noFill/>
            </p:spPr>
            <p:txBody>
              <a:bodyPr wrap="square" rtlCol="0">
                <a:spAutoFit/>
              </a:bodyPr>
              <a:lstStyle/>
              <a:p>
                <a:pPr algn="ctr"/>
                <a:r>
                  <a:rPr lang="en-GB" sz="1400" b="0" dirty="0">
                    <a:cs typeface="Calibri" panose="020F0502020204030204" pitchFamily="34" charset="0"/>
                  </a:rPr>
                  <a:t>Stephen Lawrie</a:t>
                </a:r>
              </a:p>
              <a:p>
                <a:pPr algn="ctr"/>
                <a:r>
                  <a:rPr lang="en-GB" sz="1400" b="0" dirty="0">
                    <a:cs typeface="Calibri" panose="020F0502020204030204" pitchFamily="34" charset="0"/>
                  </a:rPr>
                  <a:t>Eve Johnstone</a:t>
                </a:r>
              </a:p>
              <a:p>
                <a:pPr algn="ctr"/>
                <a:r>
                  <a:rPr lang="en-GB" sz="1400" b="0" dirty="0">
                    <a:cs typeface="Calibri" panose="020F0502020204030204" pitchFamily="34" charset="0"/>
                  </a:rPr>
                  <a:t>Jeremy Hall</a:t>
                </a:r>
              </a:p>
              <a:p>
                <a:pPr algn="ctr"/>
                <a:r>
                  <a:rPr lang="en-GB" sz="1400" b="0" dirty="0">
                    <a:cs typeface="Calibri" panose="020F0502020204030204" pitchFamily="34" charset="0"/>
                  </a:rPr>
                  <a:t>Andrew McIntosh</a:t>
                </a:r>
              </a:p>
              <a:p>
                <a:pPr algn="ctr"/>
                <a:r>
                  <a:rPr lang="en-GB" sz="1400" b="0" dirty="0">
                    <a:cs typeface="Calibri" panose="020F0502020204030204" pitchFamily="34" charset="0"/>
                  </a:rPr>
                  <a:t>Bill Moorhead</a:t>
                </a:r>
                <a:endParaRPr lang="en-US" sz="1400" b="0" dirty="0">
                  <a:cs typeface="Calibri" panose="020F0502020204030204" pitchFamily="34" charset="0"/>
                </a:endParaRPr>
              </a:p>
            </p:txBody>
          </p:sp>
        </p:grpSp>
        <p:grpSp>
          <p:nvGrpSpPr>
            <p:cNvPr id="10" name="Group 9">
              <a:extLst>
                <a:ext uri="{FF2B5EF4-FFF2-40B4-BE49-F238E27FC236}">
                  <a16:creationId xmlns:a16="http://schemas.microsoft.com/office/drawing/2014/main" id="{9FC1C3C7-F171-2E6B-982B-61B9B5CBA397}"/>
                </a:ext>
              </a:extLst>
            </p:cNvPr>
            <p:cNvGrpSpPr/>
            <p:nvPr/>
          </p:nvGrpSpPr>
          <p:grpSpPr>
            <a:xfrm>
              <a:off x="1744204" y="922269"/>
              <a:ext cx="2586996" cy="2162885"/>
              <a:chOff x="3884611" y="1418851"/>
              <a:chExt cx="3449328" cy="2883847"/>
            </a:xfrm>
          </p:grpSpPr>
          <p:pic>
            <p:nvPicPr>
              <p:cNvPr id="18" name="Picture 17">
                <a:extLst>
                  <a:ext uri="{FF2B5EF4-FFF2-40B4-BE49-F238E27FC236}">
                    <a16:creationId xmlns:a16="http://schemas.microsoft.com/office/drawing/2014/main" id="{8AE9383B-4A72-458B-C66D-3A4E226092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2031" y="1418851"/>
                <a:ext cx="3290378" cy="1328750"/>
              </a:xfrm>
              <a:prstGeom prst="rect">
                <a:avLst/>
              </a:prstGeom>
            </p:spPr>
          </p:pic>
          <p:grpSp>
            <p:nvGrpSpPr>
              <p:cNvPr id="19" name="Group 18">
                <a:extLst>
                  <a:ext uri="{FF2B5EF4-FFF2-40B4-BE49-F238E27FC236}">
                    <a16:creationId xmlns:a16="http://schemas.microsoft.com/office/drawing/2014/main" id="{91383C5F-900C-8273-4CFF-1070C7F643A4}"/>
                  </a:ext>
                </a:extLst>
              </p:cNvPr>
              <p:cNvGrpSpPr/>
              <p:nvPr/>
            </p:nvGrpSpPr>
            <p:grpSpPr>
              <a:xfrm>
                <a:off x="3884611" y="2787904"/>
                <a:ext cx="3449328" cy="1514794"/>
                <a:chOff x="5320447" y="3084977"/>
                <a:chExt cx="3188586" cy="1514794"/>
              </a:xfrm>
            </p:grpSpPr>
            <p:pic>
              <p:nvPicPr>
                <p:cNvPr id="20" name="Picture 3" descr="C:\Users\16233514\Desktop\nicog coggene.jpg">
                  <a:extLst>
                    <a:ext uri="{FF2B5EF4-FFF2-40B4-BE49-F238E27FC236}">
                      <a16:creationId xmlns:a16="http://schemas.microsoft.com/office/drawing/2014/main" id="{C6DE0229-E244-540C-C145-8EE44726D5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2930" y="3084977"/>
                  <a:ext cx="1855763" cy="61228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2075F1C-175E-5546-5FB7-EF6FD27593DC}"/>
                    </a:ext>
                  </a:extLst>
                </p:cNvPr>
                <p:cNvSpPr/>
                <p:nvPr/>
              </p:nvSpPr>
              <p:spPr>
                <a:xfrm>
                  <a:off x="5320447" y="3614885"/>
                  <a:ext cx="3188586" cy="984886"/>
                </a:xfrm>
                <a:prstGeom prst="rect">
                  <a:avLst/>
                </a:prstGeom>
              </p:spPr>
              <p:txBody>
                <a:bodyPr wrap="square">
                  <a:spAutoFit/>
                </a:bodyPr>
                <a:lstStyle/>
                <a:p>
                  <a:pPr algn="ctr"/>
                  <a:r>
                    <a:rPr lang="en-GB" sz="1400" b="0" dirty="0">
                      <a:solidFill>
                        <a:srgbClr val="000000"/>
                      </a:solidFill>
                      <a:ea typeface="Times New Roman" panose="02020603050405020304" pitchFamily="18" charset="0"/>
                      <a:cs typeface="Calibri" panose="020F0502020204030204" pitchFamily="34" charset="0"/>
                    </a:rPr>
                    <a:t>Immune Response and Social Cognition in Schizophrenia (iRELATE)</a:t>
                  </a:r>
                  <a:endParaRPr lang="en-GB" sz="1400" b="0" dirty="0">
                    <a:cs typeface="Calibri" panose="020F0502020204030204" pitchFamily="34" charset="0"/>
                  </a:endParaRPr>
                </a:p>
              </p:txBody>
            </p:sp>
          </p:grpSp>
        </p:grpSp>
        <p:sp>
          <p:nvSpPr>
            <p:cNvPr id="12" name="TextBox 11">
              <a:extLst>
                <a:ext uri="{FF2B5EF4-FFF2-40B4-BE49-F238E27FC236}">
                  <a16:creationId xmlns:a16="http://schemas.microsoft.com/office/drawing/2014/main" id="{9389D5A5-B458-98F4-DFD7-4F62823B8613}"/>
                </a:ext>
              </a:extLst>
            </p:cNvPr>
            <p:cNvSpPr txBox="1"/>
            <p:nvPr/>
          </p:nvSpPr>
          <p:spPr>
            <a:xfrm>
              <a:off x="1929821" y="2964972"/>
              <a:ext cx="2160240" cy="1350437"/>
            </a:xfrm>
            <a:prstGeom prst="rect">
              <a:avLst/>
            </a:prstGeom>
            <a:noFill/>
          </p:spPr>
          <p:txBody>
            <a:bodyPr wrap="square" rtlCol="0">
              <a:spAutoFit/>
            </a:bodyPr>
            <a:lstStyle/>
            <a:p>
              <a:pPr algn="ctr"/>
              <a:r>
                <a:rPr lang="en-GB" sz="1400" b="0" dirty="0">
                  <a:cs typeface="Calibri" panose="020F0502020204030204" pitchFamily="34" charset="0"/>
                </a:rPr>
                <a:t>Gary Donohoe</a:t>
              </a:r>
            </a:p>
            <a:p>
              <a:pPr algn="ctr"/>
              <a:r>
                <a:rPr lang="en-GB" sz="1400" b="0" dirty="0">
                  <a:cs typeface="Calibri" panose="020F0502020204030204" pitchFamily="34" charset="0"/>
                </a:rPr>
                <a:t>John Kelly</a:t>
              </a:r>
            </a:p>
            <a:p>
              <a:pPr algn="ctr"/>
              <a:r>
                <a:rPr lang="en-US" sz="1400" b="0" dirty="0">
                  <a:cs typeface="Calibri" panose="020F0502020204030204" pitchFamily="34" charset="0"/>
                </a:rPr>
                <a:t>Colm McDonald</a:t>
              </a:r>
            </a:p>
            <a:p>
              <a:pPr algn="ctr"/>
              <a:r>
                <a:rPr lang="en-US" sz="1400" b="0" dirty="0">
                  <a:cs typeface="Calibri" panose="020F0502020204030204" pitchFamily="34" charset="0"/>
                </a:rPr>
                <a:t>Declan McKernan</a:t>
              </a:r>
              <a:endParaRPr lang="en-GB" sz="1400" b="0" dirty="0">
                <a:cs typeface="Calibri" panose="020F0502020204030204" pitchFamily="34" charset="0"/>
              </a:endParaRPr>
            </a:p>
            <a:p>
              <a:pPr algn="ctr"/>
              <a:r>
                <a:rPr lang="en-GB" sz="1400" b="0" dirty="0">
                  <a:cs typeface="Calibri" panose="020F0502020204030204" pitchFamily="34" charset="0"/>
                </a:rPr>
                <a:t>Derek Morris</a:t>
              </a:r>
              <a:br>
                <a:rPr lang="en-GB" sz="1400" b="0" dirty="0">
                  <a:cs typeface="Calibri" panose="020F0502020204030204" pitchFamily="34" charset="0"/>
                </a:rPr>
              </a:br>
              <a:endParaRPr lang="en-GB" sz="1400" b="0" dirty="0">
                <a:cs typeface="Calibri" panose="020F0502020204030204" pitchFamily="34" charset="0"/>
              </a:endParaRPr>
            </a:p>
          </p:txBody>
        </p:sp>
      </p:grpSp>
    </p:spTree>
    <p:extLst>
      <p:ext uri="{BB962C8B-B14F-4D97-AF65-F5344CB8AC3E}">
        <p14:creationId xmlns:p14="http://schemas.microsoft.com/office/powerpoint/2010/main" val="610688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673" y="303827"/>
            <a:ext cx="7202456" cy="786926"/>
          </a:xfrm>
        </p:spPr>
        <p:txBody>
          <a:bodyPr/>
          <a:lstStyle/>
          <a:p>
            <a:r>
              <a:rPr lang="en-IE" b="1" dirty="0"/>
              <a:t>Basic Idea of DCM for EEG/MEG</a:t>
            </a:r>
          </a:p>
        </p:txBody>
      </p:sp>
      <p:sp>
        <p:nvSpPr>
          <p:cNvPr id="3" name="Content Placeholder 2"/>
          <p:cNvSpPr>
            <a:spLocks noGrp="1"/>
          </p:cNvSpPr>
          <p:nvPr>
            <p:ph idx="1"/>
          </p:nvPr>
        </p:nvSpPr>
        <p:spPr>
          <a:xfrm>
            <a:off x="683568" y="1305976"/>
            <a:ext cx="8243894" cy="3260860"/>
          </a:xfrm>
        </p:spPr>
        <p:txBody>
          <a:bodyPr>
            <a:normAutofit/>
          </a:bodyPr>
          <a:lstStyle/>
          <a:p>
            <a:pPr>
              <a:buFont typeface="Arial" panose="020B0604020202020204" pitchFamily="34" charset="0"/>
              <a:buChar char="•"/>
            </a:pPr>
            <a:r>
              <a:rPr lang="en-IE" sz="2200" dirty="0"/>
              <a:t>Cognitive function is measured and modelled at the neural level.</a:t>
            </a:r>
          </a:p>
          <a:p>
            <a:pPr>
              <a:buFont typeface="Arial" panose="020B0604020202020204" pitchFamily="34" charset="0"/>
              <a:buChar char="•"/>
            </a:pPr>
            <a:r>
              <a:rPr lang="en-IE" sz="2200" dirty="0"/>
              <a:t>DCM can be used to assess causal interactions between brain regions that explain differences between observed event-related potential/field (ERP/ERF)</a:t>
            </a:r>
          </a:p>
          <a:p>
            <a:pPr>
              <a:buFont typeface="Arial" panose="020B0604020202020204" pitchFamily="34" charset="0"/>
              <a:buChar char="•"/>
            </a:pPr>
            <a:r>
              <a:rPr lang="en-IE" sz="2200" dirty="0"/>
              <a:t>To compute the posterior distributions of physiological parameters by using Bayesian model inversion and neural mass model</a:t>
            </a:r>
          </a:p>
        </p:txBody>
      </p:sp>
      <p:sp>
        <p:nvSpPr>
          <p:cNvPr id="15" name="TextBox 14">
            <a:extLst>
              <a:ext uri="{FF2B5EF4-FFF2-40B4-BE49-F238E27FC236}">
                <a16:creationId xmlns:a16="http://schemas.microsoft.com/office/drawing/2014/main" id="{B5EB794F-B5D9-4FFE-8856-E5CCC86EE5FA}"/>
              </a:ext>
            </a:extLst>
          </p:cNvPr>
          <p:cNvSpPr txBox="1"/>
          <p:nvPr/>
        </p:nvSpPr>
        <p:spPr>
          <a:xfrm>
            <a:off x="7573617" y="4852613"/>
            <a:ext cx="1570383" cy="415498"/>
          </a:xfrm>
          <a:prstGeom prst="rect">
            <a:avLst/>
          </a:prstGeom>
          <a:noFill/>
        </p:spPr>
        <p:txBody>
          <a:bodyPr wrap="square" rtlCol="0">
            <a:spAutoFit/>
          </a:bodyPr>
          <a:lstStyle/>
          <a:p>
            <a:r>
              <a:rPr lang="en-US" sz="1050" dirty="0">
                <a:solidFill>
                  <a:schemeClr val="bg1"/>
                </a:solidFill>
              </a:rPr>
              <a:t>Friston and Stephan, 2007</a:t>
            </a:r>
          </a:p>
        </p:txBody>
      </p:sp>
      <p:sp>
        <p:nvSpPr>
          <p:cNvPr id="16" name="TextBox 15">
            <a:extLst>
              <a:ext uri="{FF2B5EF4-FFF2-40B4-BE49-F238E27FC236}">
                <a16:creationId xmlns:a16="http://schemas.microsoft.com/office/drawing/2014/main" id="{D8F9BA6D-BC52-44D4-896F-BBA4FAA40D5C}"/>
              </a:ext>
            </a:extLst>
          </p:cNvPr>
          <p:cNvSpPr txBox="1"/>
          <p:nvPr/>
        </p:nvSpPr>
        <p:spPr>
          <a:xfrm>
            <a:off x="6300192" y="4320532"/>
            <a:ext cx="2843808" cy="553998"/>
          </a:xfrm>
          <a:prstGeom prst="rect">
            <a:avLst/>
          </a:prstGeom>
          <a:noFill/>
        </p:spPr>
        <p:txBody>
          <a:bodyPr wrap="square" rtlCol="0">
            <a:spAutoFit/>
          </a:bodyPr>
          <a:lstStyle/>
          <a:p>
            <a:pPr algn="r"/>
            <a:r>
              <a:rPr lang="en-GB" sz="1000" dirty="0"/>
              <a:t>David et al. 2006</a:t>
            </a:r>
          </a:p>
          <a:p>
            <a:pPr algn="r"/>
            <a:r>
              <a:rPr lang="en-GB" sz="1000" dirty="0"/>
              <a:t>David and Friston, 2003</a:t>
            </a:r>
          </a:p>
          <a:p>
            <a:pPr algn="r"/>
            <a:r>
              <a:rPr lang="en-GB" sz="1000" dirty="0"/>
              <a:t>Kiebel et al. 2007</a:t>
            </a:r>
          </a:p>
        </p:txBody>
      </p:sp>
    </p:spTree>
    <p:extLst>
      <p:ext uri="{BB962C8B-B14F-4D97-AF65-F5344CB8AC3E}">
        <p14:creationId xmlns:p14="http://schemas.microsoft.com/office/powerpoint/2010/main" val="2125164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DD4965-CA68-41D8-86F4-50C234D7D14F}"/>
              </a:ext>
            </a:extLst>
          </p:cNvPr>
          <p:cNvPicPr>
            <a:picLocks noChangeAspect="1"/>
          </p:cNvPicPr>
          <p:nvPr/>
        </p:nvPicPr>
        <p:blipFill>
          <a:blip r:embed="rId2"/>
          <a:stretch>
            <a:fillRect/>
          </a:stretch>
        </p:blipFill>
        <p:spPr>
          <a:xfrm>
            <a:off x="755576" y="123478"/>
            <a:ext cx="7488832" cy="4472534"/>
          </a:xfrm>
          <a:prstGeom prst="rect">
            <a:avLst/>
          </a:prstGeom>
        </p:spPr>
      </p:pic>
      <p:sp>
        <p:nvSpPr>
          <p:cNvPr id="7" name="TextBox 6">
            <a:extLst>
              <a:ext uri="{FF2B5EF4-FFF2-40B4-BE49-F238E27FC236}">
                <a16:creationId xmlns:a16="http://schemas.microsoft.com/office/drawing/2014/main" id="{7AED3264-B513-420B-8156-3EA860198036}"/>
              </a:ext>
            </a:extLst>
          </p:cNvPr>
          <p:cNvSpPr txBox="1"/>
          <p:nvPr/>
        </p:nvSpPr>
        <p:spPr>
          <a:xfrm>
            <a:off x="6228184" y="4828073"/>
            <a:ext cx="2915816" cy="246221"/>
          </a:xfrm>
          <a:prstGeom prst="rect">
            <a:avLst/>
          </a:prstGeom>
          <a:noFill/>
        </p:spPr>
        <p:txBody>
          <a:bodyPr wrap="square" rtlCol="0">
            <a:spAutoFit/>
          </a:bodyPr>
          <a:lstStyle/>
          <a:p>
            <a:r>
              <a:rPr lang="en-GB" sz="1000" i="0" u="none" strike="noStrike" baseline="0" dirty="0"/>
              <a:t>Adapted from Ryszard Auksztulewicz </a:t>
            </a:r>
            <a:endParaRPr lang="en-GB" sz="1000" dirty="0"/>
          </a:p>
        </p:txBody>
      </p:sp>
      <p:sp>
        <p:nvSpPr>
          <p:cNvPr id="9" name="TextBox 8">
            <a:extLst>
              <a:ext uri="{FF2B5EF4-FFF2-40B4-BE49-F238E27FC236}">
                <a16:creationId xmlns:a16="http://schemas.microsoft.com/office/drawing/2014/main" id="{671E0CE4-2277-475A-8D01-AEFE75D8965D}"/>
              </a:ext>
            </a:extLst>
          </p:cNvPr>
          <p:cNvSpPr txBox="1"/>
          <p:nvPr/>
        </p:nvSpPr>
        <p:spPr>
          <a:xfrm>
            <a:off x="395536" y="2571750"/>
            <a:ext cx="1188132" cy="923330"/>
          </a:xfrm>
          <a:prstGeom prst="rect">
            <a:avLst/>
          </a:prstGeom>
          <a:noFill/>
        </p:spPr>
        <p:txBody>
          <a:bodyPr wrap="square" rtlCol="0">
            <a:spAutoFit/>
          </a:bodyPr>
          <a:lstStyle/>
          <a:p>
            <a:r>
              <a:rPr lang="en-GB" dirty="0"/>
              <a:t>High</a:t>
            </a:r>
          </a:p>
          <a:p>
            <a:r>
              <a:rPr lang="en-GB" dirty="0"/>
              <a:t>spatial resolution</a:t>
            </a:r>
          </a:p>
        </p:txBody>
      </p:sp>
      <p:sp>
        <p:nvSpPr>
          <p:cNvPr id="10" name="TextBox 9">
            <a:extLst>
              <a:ext uri="{FF2B5EF4-FFF2-40B4-BE49-F238E27FC236}">
                <a16:creationId xmlns:a16="http://schemas.microsoft.com/office/drawing/2014/main" id="{C71D8D99-FEE4-4F0A-8894-34E8BE5F3364}"/>
              </a:ext>
            </a:extLst>
          </p:cNvPr>
          <p:cNvSpPr txBox="1"/>
          <p:nvPr/>
        </p:nvSpPr>
        <p:spPr>
          <a:xfrm>
            <a:off x="7704348" y="2571750"/>
            <a:ext cx="1368152" cy="923330"/>
          </a:xfrm>
          <a:prstGeom prst="rect">
            <a:avLst/>
          </a:prstGeom>
          <a:noFill/>
        </p:spPr>
        <p:txBody>
          <a:bodyPr wrap="square" rtlCol="0">
            <a:spAutoFit/>
          </a:bodyPr>
          <a:lstStyle/>
          <a:p>
            <a:r>
              <a:rPr lang="en-GB" dirty="0"/>
              <a:t>High temporal resolution</a:t>
            </a:r>
          </a:p>
        </p:txBody>
      </p:sp>
    </p:spTree>
    <p:extLst>
      <p:ext uri="{BB962C8B-B14F-4D97-AF65-F5344CB8AC3E}">
        <p14:creationId xmlns:p14="http://schemas.microsoft.com/office/powerpoint/2010/main" val="346803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585C-D664-4194-B9DF-7034FE9A06F8}"/>
              </a:ext>
            </a:extLst>
          </p:cNvPr>
          <p:cNvSpPr>
            <a:spLocks noGrp="1"/>
          </p:cNvSpPr>
          <p:nvPr>
            <p:ph type="title"/>
          </p:nvPr>
        </p:nvSpPr>
        <p:spPr/>
        <p:txBody>
          <a:bodyPr>
            <a:normAutofit fontScale="90000"/>
          </a:bodyPr>
          <a:lstStyle/>
          <a:p>
            <a:r>
              <a:rPr lang="en-US" sz="3400" b="1" dirty="0"/>
              <a:t>Relevance of cognitive function and functional large-scale networks in mental health conditions</a:t>
            </a:r>
            <a:endParaRPr lang="en-GB" sz="3400" b="1" dirty="0"/>
          </a:p>
        </p:txBody>
      </p:sp>
      <p:sp>
        <p:nvSpPr>
          <p:cNvPr id="3" name="Text Placeholder 2">
            <a:extLst>
              <a:ext uri="{FF2B5EF4-FFF2-40B4-BE49-F238E27FC236}">
                <a16:creationId xmlns:a16="http://schemas.microsoft.com/office/drawing/2014/main" id="{7C3D71B2-6C8D-442E-95CD-94E0A83B51C4}"/>
              </a:ext>
            </a:extLst>
          </p:cNvPr>
          <p:cNvSpPr>
            <a:spLocks noGrp="1"/>
          </p:cNvSpPr>
          <p:nvPr>
            <p:ph type="body" idx="1"/>
          </p:nvPr>
        </p:nvSpPr>
        <p:spPr/>
        <p:txBody>
          <a:bodyPr>
            <a:normAutofit/>
          </a:bodyPr>
          <a:lstStyle/>
          <a:p>
            <a:pPr marL="285750" indent="-285750">
              <a:buFont typeface="Arial" panose="020B0604020202020204" pitchFamily="34" charset="0"/>
              <a:buChar char="•"/>
            </a:pPr>
            <a:r>
              <a:rPr lang="en-GB" sz="2200" dirty="0"/>
              <a:t>Psychotic disorders</a:t>
            </a:r>
          </a:p>
        </p:txBody>
      </p:sp>
    </p:spTree>
    <p:extLst>
      <p:ext uri="{BB962C8B-B14F-4D97-AF65-F5344CB8AC3E}">
        <p14:creationId xmlns:p14="http://schemas.microsoft.com/office/powerpoint/2010/main" val="1105495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5F92D3-CAD0-4A86-A18E-05FE5E6AE6CC}"/>
              </a:ext>
            </a:extLst>
          </p:cNvPr>
          <p:cNvPicPr>
            <a:picLocks noChangeAspect="1"/>
          </p:cNvPicPr>
          <p:nvPr/>
        </p:nvPicPr>
        <p:blipFill>
          <a:blip r:embed="rId3"/>
          <a:stretch>
            <a:fillRect/>
          </a:stretch>
        </p:blipFill>
        <p:spPr>
          <a:xfrm>
            <a:off x="1043608" y="0"/>
            <a:ext cx="6811886" cy="4836438"/>
          </a:xfrm>
          <a:prstGeom prst="rect">
            <a:avLst/>
          </a:prstGeom>
        </p:spPr>
      </p:pic>
      <p:sp>
        <p:nvSpPr>
          <p:cNvPr id="2" name="TextBox 1">
            <a:extLst>
              <a:ext uri="{FF2B5EF4-FFF2-40B4-BE49-F238E27FC236}">
                <a16:creationId xmlns:a16="http://schemas.microsoft.com/office/drawing/2014/main" id="{8C4C6CEA-926A-4C7F-A6EA-774231E6BF1A}"/>
              </a:ext>
            </a:extLst>
          </p:cNvPr>
          <p:cNvSpPr txBox="1"/>
          <p:nvPr/>
        </p:nvSpPr>
        <p:spPr>
          <a:xfrm>
            <a:off x="6156176" y="411510"/>
            <a:ext cx="2987824" cy="246221"/>
          </a:xfrm>
          <a:prstGeom prst="rect">
            <a:avLst/>
          </a:prstGeom>
          <a:noFill/>
        </p:spPr>
        <p:txBody>
          <a:bodyPr wrap="square" rtlCol="0">
            <a:spAutoFit/>
          </a:bodyPr>
          <a:lstStyle/>
          <a:p>
            <a:pPr algn="r"/>
            <a:r>
              <a:rPr lang="en-GB" sz="1000" i="0" u="none" strike="noStrike" baseline="0" dirty="0"/>
              <a:t>Adapted from Ryszard Auksztulewicz </a:t>
            </a:r>
            <a:endParaRPr lang="en-GB" sz="1000" dirty="0"/>
          </a:p>
        </p:txBody>
      </p:sp>
      <p:sp>
        <p:nvSpPr>
          <p:cNvPr id="5" name="TextBox 4">
            <a:extLst>
              <a:ext uri="{FF2B5EF4-FFF2-40B4-BE49-F238E27FC236}">
                <a16:creationId xmlns:a16="http://schemas.microsoft.com/office/drawing/2014/main" id="{47DE3D50-252A-472F-994F-2C422AE4DDAB}"/>
              </a:ext>
            </a:extLst>
          </p:cNvPr>
          <p:cNvSpPr txBox="1"/>
          <p:nvPr/>
        </p:nvSpPr>
        <p:spPr>
          <a:xfrm>
            <a:off x="179512" y="3579862"/>
            <a:ext cx="3672408" cy="1477328"/>
          </a:xfrm>
          <a:prstGeom prst="rect">
            <a:avLst/>
          </a:prstGeom>
          <a:noFill/>
        </p:spPr>
        <p:txBody>
          <a:bodyPr wrap="square" rtlCol="0">
            <a:spAutoFit/>
          </a:bodyPr>
          <a:lstStyle/>
          <a:p>
            <a:r>
              <a:rPr lang="en-GB" b="1" dirty="0"/>
              <a:t>Forward model</a:t>
            </a:r>
          </a:p>
          <a:p>
            <a:r>
              <a:rPr lang="en-GB" dirty="0"/>
              <a:t>Where the response (output) needs to be related to the cause (inputs)</a:t>
            </a:r>
          </a:p>
          <a:p>
            <a:r>
              <a:rPr lang="en-GB" dirty="0"/>
              <a:t>Simpler neuronal model for DCM for fMRI</a:t>
            </a:r>
          </a:p>
        </p:txBody>
      </p:sp>
      <p:sp>
        <p:nvSpPr>
          <p:cNvPr id="6" name="TextBox 5">
            <a:extLst>
              <a:ext uri="{FF2B5EF4-FFF2-40B4-BE49-F238E27FC236}">
                <a16:creationId xmlns:a16="http://schemas.microsoft.com/office/drawing/2014/main" id="{1798DC5F-EF54-4C7D-9DE4-64467468119A}"/>
              </a:ext>
            </a:extLst>
          </p:cNvPr>
          <p:cNvSpPr txBox="1"/>
          <p:nvPr/>
        </p:nvSpPr>
        <p:spPr>
          <a:xfrm>
            <a:off x="5471592" y="3389174"/>
            <a:ext cx="3672408" cy="1754326"/>
          </a:xfrm>
          <a:prstGeom prst="rect">
            <a:avLst/>
          </a:prstGeom>
          <a:noFill/>
        </p:spPr>
        <p:txBody>
          <a:bodyPr wrap="square" rtlCol="0">
            <a:spAutoFit/>
          </a:bodyPr>
          <a:lstStyle/>
          <a:p>
            <a:pPr algn="r"/>
            <a:r>
              <a:rPr lang="en-GB" b="1" dirty="0"/>
              <a:t>Inverse model</a:t>
            </a:r>
          </a:p>
          <a:p>
            <a:pPr algn="r"/>
            <a:r>
              <a:rPr lang="en-GB" dirty="0"/>
              <a:t>Where the cause (inputs)</a:t>
            </a:r>
          </a:p>
          <a:p>
            <a:pPr algn="r"/>
            <a:r>
              <a:rPr lang="en-GB" dirty="0"/>
              <a:t> are predicted based on the observation of the response (output) More complex neuronal model for DCM for EEG/MEG</a:t>
            </a:r>
          </a:p>
        </p:txBody>
      </p:sp>
    </p:spTree>
    <p:extLst>
      <p:ext uri="{BB962C8B-B14F-4D97-AF65-F5344CB8AC3E}">
        <p14:creationId xmlns:p14="http://schemas.microsoft.com/office/powerpoint/2010/main" val="2147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FF8D6-6729-4978-AB1E-F5374A4F7512}"/>
              </a:ext>
            </a:extLst>
          </p:cNvPr>
          <p:cNvPicPr>
            <a:picLocks noChangeAspect="1"/>
          </p:cNvPicPr>
          <p:nvPr/>
        </p:nvPicPr>
        <p:blipFill>
          <a:blip r:embed="rId2"/>
          <a:stretch>
            <a:fillRect/>
          </a:stretch>
        </p:blipFill>
        <p:spPr>
          <a:xfrm>
            <a:off x="74756" y="285009"/>
            <a:ext cx="6768752" cy="4573481"/>
          </a:xfrm>
          <a:prstGeom prst="rect">
            <a:avLst/>
          </a:prstGeom>
        </p:spPr>
      </p:pic>
      <p:sp>
        <p:nvSpPr>
          <p:cNvPr id="4" name="TextBox 3">
            <a:extLst>
              <a:ext uri="{FF2B5EF4-FFF2-40B4-BE49-F238E27FC236}">
                <a16:creationId xmlns:a16="http://schemas.microsoft.com/office/drawing/2014/main" id="{893D56DA-113F-4294-A41F-A0F855D23BD7}"/>
              </a:ext>
            </a:extLst>
          </p:cNvPr>
          <p:cNvSpPr txBox="1"/>
          <p:nvPr/>
        </p:nvSpPr>
        <p:spPr>
          <a:xfrm>
            <a:off x="6300192" y="4784253"/>
            <a:ext cx="2987824" cy="246221"/>
          </a:xfrm>
          <a:prstGeom prst="rect">
            <a:avLst/>
          </a:prstGeom>
          <a:noFill/>
        </p:spPr>
        <p:txBody>
          <a:bodyPr wrap="square" rtlCol="0">
            <a:spAutoFit/>
          </a:bodyPr>
          <a:lstStyle/>
          <a:p>
            <a:pPr algn="r"/>
            <a:r>
              <a:rPr lang="en-GB" sz="1000" i="0" u="none" strike="noStrike" baseline="0" dirty="0"/>
              <a:t>Adapted from Ryszard Auksztulewicz </a:t>
            </a:r>
            <a:endParaRPr lang="en-GB" sz="1000" dirty="0"/>
          </a:p>
        </p:txBody>
      </p:sp>
      <p:sp>
        <p:nvSpPr>
          <p:cNvPr id="5" name="TextBox 4">
            <a:extLst>
              <a:ext uri="{FF2B5EF4-FFF2-40B4-BE49-F238E27FC236}">
                <a16:creationId xmlns:a16="http://schemas.microsoft.com/office/drawing/2014/main" id="{AF1D9EA7-2DB9-4ECC-8036-86388BE0C32E}"/>
              </a:ext>
            </a:extLst>
          </p:cNvPr>
          <p:cNvSpPr txBox="1"/>
          <p:nvPr/>
        </p:nvSpPr>
        <p:spPr>
          <a:xfrm>
            <a:off x="5471592" y="2343771"/>
            <a:ext cx="3672408" cy="1754326"/>
          </a:xfrm>
          <a:prstGeom prst="rect">
            <a:avLst/>
          </a:prstGeom>
          <a:noFill/>
        </p:spPr>
        <p:txBody>
          <a:bodyPr wrap="square" rtlCol="0">
            <a:spAutoFit/>
          </a:bodyPr>
          <a:lstStyle/>
          <a:p>
            <a:pPr algn="r"/>
            <a:r>
              <a:rPr lang="en-GB" b="1" dirty="0"/>
              <a:t>Inverse model</a:t>
            </a:r>
          </a:p>
          <a:p>
            <a:pPr algn="r"/>
            <a:r>
              <a:rPr lang="en-GB" dirty="0"/>
              <a:t>Where the cause (inputs)</a:t>
            </a:r>
          </a:p>
          <a:p>
            <a:pPr algn="r"/>
            <a:r>
              <a:rPr lang="en-GB" dirty="0"/>
              <a:t> are predicted based on the observation of the response (output) More complex neuronal model for DCM for EEG/MEG</a:t>
            </a:r>
          </a:p>
        </p:txBody>
      </p:sp>
    </p:spTree>
    <p:extLst>
      <p:ext uri="{BB962C8B-B14F-4D97-AF65-F5344CB8AC3E}">
        <p14:creationId xmlns:p14="http://schemas.microsoft.com/office/powerpoint/2010/main" val="157461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635AC-6F26-4DB9-A2B8-8B704ACE68F3}"/>
              </a:ext>
            </a:extLst>
          </p:cNvPr>
          <p:cNvPicPr>
            <a:picLocks noChangeAspect="1"/>
          </p:cNvPicPr>
          <p:nvPr/>
        </p:nvPicPr>
        <p:blipFill>
          <a:blip r:embed="rId2"/>
          <a:stretch>
            <a:fillRect/>
          </a:stretch>
        </p:blipFill>
        <p:spPr>
          <a:xfrm>
            <a:off x="1547664" y="73105"/>
            <a:ext cx="6342474" cy="5070395"/>
          </a:xfrm>
          <a:prstGeom prst="rect">
            <a:avLst/>
          </a:prstGeom>
        </p:spPr>
      </p:pic>
      <p:sp>
        <p:nvSpPr>
          <p:cNvPr id="4" name="TextBox 3">
            <a:extLst>
              <a:ext uri="{FF2B5EF4-FFF2-40B4-BE49-F238E27FC236}">
                <a16:creationId xmlns:a16="http://schemas.microsoft.com/office/drawing/2014/main" id="{CFB87E7D-AE59-493E-B190-2863D4720A95}"/>
              </a:ext>
            </a:extLst>
          </p:cNvPr>
          <p:cNvSpPr txBox="1"/>
          <p:nvPr/>
        </p:nvSpPr>
        <p:spPr>
          <a:xfrm>
            <a:off x="6102424" y="4812226"/>
            <a:ext cx="2987824" cy="246221"/>
          </a:xfrm>
          <a:prstGeom prst="rect">
            <a:avLst/>
          </a:prstGeom>
          <a:noFill/>
        </p:spPr>
        <p:txBody>
          <a:bodyPr wrap="square" rtlCol="0">
            <a:spAutoFit/>
          </a:bodyPr>
          <a:lstStyle/>
          <a:p>
            <a:pPr algn="r"/>
            <a:r>
              <a:rPr lang="en-GB" sz="1000" i="0" u="none" strike="noStrike" baseline="0" dirty="0"/>
              <a:t>Adapted from Ryszard Auksztulewicz </a:t>
            </a:r>
            <a:endParaRPr lang="en-GB" sz="1000" dirty="0"/>
          </a:p>
        </p:txBody>
      </p:sp>
      <p:sp>
        <p:nvSpPr>
          <p:cNvPr id="5" name="TextBox 4">
            <a:extLst>
              <a:ext uri="{FF2B5EF4-FFF2-40B4-BE49-F238E27FC236}">
                <a16:creationId xmlns:a16="http://schemas.microsoft.com/office/drawing/2014/main" id="{0A43E924-FF0D-416F-B8D5-FB28E49F00E3}"/>
              </a:ext>
            </a:extLst>
          </p:cNvPr>
          <p:cNvSpPr txBox="1"/>
          <p:nvPr/>
        </p:nvSpPr>
        <p:spPr>
          <a:xfrm>
            <a:off x="395536" y="2571750"/>
            <a:ext cx="1188132" cy="923330"/>
          </a:xfrm>
          <a:prstGeom prst="rect">
            <a:avLst/>
          </a:prstGeom>
          <a:noFill/>
        </p:spPr>
        <p:txBody>
          <a:bodyPr wrap="square" rtlCol="0">
            <a:spAutoFit/>
          </a:bodyPr>
          <a:lstStyle/>
          <a:p>
            <a:r>
              <a:rPr lang="en-GB" dirty="0"/>
              <a:t>High</a:t>
            </a:r>
          </a:p>
          <a:p>
            <a:r>
              <a:rPr lang="en-GB" dirty="0"/>
              <a:t>spatial resolution</a:t>
            </a:r>
          </a:p>
        </p:txBody>
      </p:sp>
      <p:sp>
        <p:nvSpPr>
          <p:cNvPr id="6" name="TextBox 5">
            <a:extLst>
              <a:ext uri="{FF2B5EF4-FFF2-40B4-BE49-F238E27FC236}">
                <a16:creationId xmlns:a16="http://schemas.microsoft.com/office/drawing/2014/main" id="{E28A891D-9F4D-4DEF-B56D-5DE7FD86CEC6}"/>
              </a:ext>
            </a:extLst>
          </p:cNvPr>
          <p:cNvSpPr txBox="1"/>
          <p:nvPr/>
        </p:nvSpPr>
        <p:spPr>
          <a:xfrm>
            <a:off x="7674114" y="2571750"/>
            <a:ext cx="1368152" cy="923330"/>
          </a:xfrm>
          <a:prstGeom prst="rect">
            <a:avLst/>
          </a:prstGeom>
          <a:noFill/>
        </p:spPr>
        <p:txBody>
          <a:bodyPr wrap="square" rtlCol="0">
            <a:spAutoFit/>
          </a:bodyPr>
          <a:lstStyle/>
          <a:p>
            <a:r>
              <a:rPr lang="en-GB" dirty="0"/>
              <a:t>High temporal resolution</a:t>
            </a:r>
          </a:p>
        </p:txBody>
      </p:sp>
    </p:spTree>
    <p:extLst>
      <p:ext uri="{BB962C8B-B14F-4D97-AF65-F5344CB8AC3E}">
        <p14:creationId xmlns:p14="http://schemas.microsoft.com/office/powerpoint/2010/main" val="3189753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FC0BB0-56A8-4679-8236-B359C764913D}"/>
              </a:ext>
            </a:extLst>
          </p:cNvPr>
          <p:cNvSpPr txBox="1"/>
          <p:nvPr/>
        </p:nvSpPr>
        <p:spPr>
          <a:xfrm>
            <a:off x="7092280" y="4862912"/>
            <a:ext cx="2134898" cy="246221"/>
          </a:xfrm>
          <a:prstGeom prst="rect">
            <a:avLst/>
          </a:prstGeom>
          <a:noFill/>
        </p:spPr>
        <p:txBody>
          <a:bodyPr wrap="square" rtlCol="0">
            <a:spAutoFit/>
          </a:bodyPr>
          <a:lstStyle/>
          <a:p>
            <a:pPr algn="r"/>
            <a:r>
              <a:rPr lang="en-US" sz="1000" dirty="0"/>
              <a:t>Adams et al. 2022</a:t>
            </a:r>
          </a:p>
        </p:txBody>
      </p:sp>
      <p:sp>
        <p:nvSpPr>
          <p:cNvPr id="8" name="Title 7">
            <a:extLst>
              <a:ext uri="{FF2B5EF4-FFF2-40B4-BE49-F238E27FC236}">
                <a16:creationId xmlns:a16="http://schemas.microsoft.com/office/drawing/2014/main" id="{F8E244A2-33A1-4CE2-B584-5346F44C5BF1}"/>
              </a:ext>
            </a:extLst>
          </p:cNvPr>
          <p:cNvSpPr>
            <a:spLocks noGrp="1"/>
          </p:cNvSpPr>
          <p:nvPr>
            <p:ph type="title"/>
          </p:nvPr>
        </p:nvSpPr>
        <p:spPr>
          <a:xfrm>
            <a:off x="107504" y="1131590"/>
            <a:ext cx="8712968" cy="2074292"/>
          </a:xfrm>
        </p:spPr>
        <p:txBody>
          <a:bodyPr>
            <a:normAutofit fontScale="90000"/>
          </a:bodyPr>
          <a:lstStyle/>
          <a:p>
            <a:r>
              <a:rPr lang="en-GB" b="0" i="0" dirty="0">
                <a:solidFill>
                  <a:srgbClr val="000000"/>
                </a:solidFill>
                <a:effectLst/>
                <a:latin typeface="+mn-lt"/>
              </a:rPr>
              <a:t>Computational Modelling of EEG and fMRI Paradigms </a:t>
            </a:r>
            <a:br>
              <a:rPr lang="en-GB" b="0" i="0" dirty="0">
                <a:solidFill>
                  <a:srgbClr val="000000"/>
                </a:solidFill>
                <a:effectLst/>
                <a:latin typeface="+mn-lt"/>
              </a:rPr>
            </a:br>
            <a:r>
              <a:rPr lang="en-GB" b="0" i="0" dirty="0">
                <a:solidFill>
                  <a:srgbClr val="000000"/>
                </a:solidFill>
                <a:effectLst/>
                <a:latin typeface="+mn-lt"/>
              </a:rPr>
              <a:t>Indicates a Consistent Loss of Pyramidal Cell Synaptic Gain in Schizophrenia</a:t>
            </a:r>
            <a:endParaRPr lang="en-GB" dirty="0">
              <a:latin typeface="+mn-lt"/>
            </a:endParaRPr>
          </a:p>
        </p:txBody>
      </p:sp>
    </p:spTree>
    <p:extLst>
      <p:ext uri="{BB962C8B-B14F-4D97-AF65-F5344CB8AC3E}">
        <p14:creationId xmlns:p14="http://schemas.microsoft.com/office/powerpoint/2010/main" val="186372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6572DB3-F880-4BF2-AD17-BC59FE9EE7FD}"/>
              </a:ext>
            </a:extLst>
          </p:cNvPr>
          <p:cNvSpPr txBox="1"/>
          <p:nvPr/>
        </p:nvSpPr>
        <p:spPr>
          <a:xfrm>
            <a:off x="539552" y="3187088"/>
            <a:ext cx="8424936" cy="1923604"/>
          </a:xfrm>
          <a:prstGeom prst="rect">
            <a:avLst/>
          </a:prstGeom>
          <a:noFill/>
        </p:spPr>
        <p:txBody>
          <a:bodyPr wrap="square" rtlCol="0">
            <a:spAutoFit/>
          </a:bodyPr>
          <a:lstStyle/>
          <a:p>
            <a:r>
              <a:rPr lang="en-GB" sz="1500" b="0" i="0" dirty="0">
                <a:effectLst/>
              </a:rPr>
              <a:t>(A) Mean normalised eyes closed and eyes open rsEEG power spectra (± SEM) across all channels for control subjects (Con) (</a:t>
            </a:r>
            <a:r>
              <a:rPr lang="en-GB" sz="1500" b="0" i="1" dirty="0">
                <a:effectLst/>
              </a:rPr>
              <a:t>n</a:t>
            </a:r>
            <a:r>
              <a:rPr lang="en-GB" sz="1500" b="0" i="0" dirty="0">
                <a:effectLst/>
              </a:rPr>
              <a:t> = 98; blue) and people with schizophrenia diagnoses (PScz) (</a:t>
            </a:r>
            <a:r>
              <a:rPr lang="en-GB" sz="1500" b="0" i="1" dirty="0">
                <a:effectLst/>
              </a:rPr>
              <a:t>n</a:t>
            </a:r>
            <a:r>
              <a:rPr lang="en-GB" sz="1500" b="0" i="0" dirty="0">
                <a:effectLst/>
              </a:rPr>
              <a:t> = 95; red) groups, </a:t>
            </a:r>
          </a:p>
          <a:p>
            <a:r>
              <a:rPr lang="en-GB" sz="1500" b="0" i="0" dirty="0">
                <a:effectLst/>
              </a:rPr>
              <a:t>divided into four frequency bands (dotted lines): θ (3–7 Hz), α (8–14 Hz), β (15–30 Hz), and γ (&gt;31 Hz). </a:t>
            </a:r>
          </a:p>
          <a:p>
            <a:endParaRPr lang="en-GB" sz="1500" i="0" dirty="0">
              <a:effectLst/>
            </a:endParaRPr>
          </a:p>
          <a:p>
            <a:r>
              <a:rPr lang="en-GB" sz="1500" i="0" dirty="0">
                <a:effectLst/>
              </a:rPr>
              <a:t>(B) </a:t>
            </a:r>
            <a:r>
              <a:rPr lang="en-GB" sz="1500" b="0" i="0" dirty="0">
                <a:effectLst/>
              </a:rPr>
              <a:t>Group comparisons in mean power across both eyes closed and eyes open conditions in the θ, α, β, and γ bands are shown. The box plots show the mean, SEM, and SD. </a:t>
            </a:r>
            <a:r>
              <a:rPr lang="en-GB" sz="1500" b="0" i="1" dirty="0">
                <a:effectLst/>
              </a:rPr>
              <a:t>p</a:t>
            </a:r>
            <a:r>
              <a:rPr lang="en-GB" sz="1500" b="0" i="0" dirty="0">
                <a:effectLst/>
              </a:rPr>
              <a:t> values are Bonferroni-corrected for four comparisons. </a:t>
            </a:r>
          </a:p>
          <a:p>
            <a:endParaRPr lang="en-GB" sz="1400" dirty="0"/>
          </a:p>
        </p:txBody>
      </p:sp>
      <p:sp>
        <p:nvSpPr>
          <p:cNvPr id="13" name="TextBox 12">
            <a:extLst>
              <a:ext uri="{FF2B5EF4-FFF2-40B4-BE49-F238E27FC236}">
                <a16:creationId xmlns:a16="http://schemas.microsoft.com/office/drawing/2014/main" id="{38C1467A-520E-447D-A75E-CE94936110B6}"/>
              </a:ext>
            </a:extLst>
          </p:cNvPr>
          <p:cNvSpPr txBox="1"/>
          <p:nvPr/>
        </p:nvSpPr>
        <p:spPr>
          <a:xfrm>
            <a:off x="6948264" y="4864471"/>
            <a:ext cx="2134898" cy="246221"/>
          </a:xfrm>
          <a:prstGeom prst="rect">
            <a:avLst/>
          </a:prstGeom>
          <a:noFill/>
        </p:spPr>
        <p:txBody>
          <a:bodyPr wrap="square" rtlCol="0">
            <a:spAutoFit/>
          </a:bodyPr>
          <a:lstStyle/>
          <a:p>
            <a:pPr algn="r"/>
            <a:r>
              <a:rPr lang="en-US" sz="1000" dirty="0"/>
              <a:t>Adams et al. 2022</a:t>
            </a:r>
          </a:p>
        </p:txBody>
      </p:sp>
      <p:sp>
        <p:nvSpPr>
          <p:cNvPr id="4" name="TextBox 3">
            <a:extLst>
              <a:ext uri="{FF2B5EF4-FFF2-40B4-BE49-F238E27FC236}">
                <a16:creationId xmlns:a16="http://schemas.microsoft.com/office/drawing/2014/main" id="{A06C741B-B9AF-DE9D-2599-4D5F27F63437}"/>
              </a:ext>
            </a:extLst>
          </p:cNvPr>
          <p:cNvSpPr txBox="1"/>
          <p:nvPr/>
        </p:nvSpPr>
        <p:spPr>
          <a:xfrm>
            <a:off x="251520" y="195486"/>
            <a:ext cx="8424936" cy="600164"/>
          </a:xfrm>
          <a:prstGeom prst="rect">
            <a:avLst/>
          </a:prstGeom>
          <a:noFill/>
        </p:spPr>
        <p:txBody>
          <a:bodyPr wrap="square" rtlCol="0">
            <a:spAutoFit/>
          </a:bodyPr>
          <a:lstStyle/>
          <a:p>
            <a:r>
              <a:rPr lang="en-GB" sz="3300" b="1" i="0" dirty="0">
                <a:effectLst/>
              </a:rPr>
              <a:t>Resting-state electroencephalography (rsEEG</a:t>
            </a:r>
            <a:r>
              <a:rPr lang="en-GB" sz="3300" b="1" dirty="0"/>
              <a:t>)</a:t>
            </a:r>
            <a:endParaRPr lang="en-GB" sz="3300" b="1" i="0" dirty="0">
              <a:effectLst/>
            </a:endParaRPr>
          </a:p>
        </p:txBody>
      </p:sp>
      <p:pic>
        <p:nvPicPr>
          <p:cNvPr id="7" name="Picture 6" descr="A graph of a person's eyes&#10;&#10;Description automatically generated with medium confidence">
            <a:extLst>
              <a:ext uri="{FF2B5EF4-FFF2-40B4-BE49-F238E27FC236}">
                <a16:creationId xmlns:a16="http://schemas.microsoft.com/office/drawing/2014/main" id="{32D00338-A4A7-A875-8E3F-AB12A8B5D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30" y="813192"/>
            <a:ext cx="7197516" cy="2403858"/>
          </a:xfrm>
          <a:prstGeom prst="rect">
            <a:avLst/>
          </a:prstGeom>
        </p:spPr>
      </p:pic>
    </p:spTree>
    <p:extLst>
      <p:ext uri="{BB962C8B-B14F-4D97-AF65-F5344CB8AC3E}">
        <p14:creationId xmlns:p14="http://schemas.microsoft.com/office/powerpoint/2010/main" val="1286166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brain&#10;&#10;Description automatically generated">
            <a:extLst>
              <a:ext uri="{FF2B5EF4-FFF2-40B4-BE49-F238E27FC236}">
                <a16:creationId xmlns:a16="http://schemas.microsoft.com/office/drawing/2014/main" id="{55AF937A-0F38-8097-B4E5-8AA4FBE22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644" y="1152451"/>
            <a:ext cx="6408712" cy="2499419"/>
          </a:xfrm>
          <a:prstGeom prst="rect">
            <a:avLst/>
          </a:prstGeom>
        </p:spPr>
      </p:pic>
      <p:sp>
        <p:nvSpPr>
          <p:cNvPr id="9" name="TextBox 8">
            <a:extLst>
              <a:ext uri="{FF2B5EF4-FFF2-40B4-BE49-F238E27FC236}">
                <a16:creationId xmlns:a16="http://schemas.microsoft.com/office/drawing/2014/main" id="{36572DB3-F880-4BF2-AD17-BC59FE9EE7FD}"/>
              </a:ext>
            </a:extLst>
          </p:cNvPr>
          <p:cNvSpPr txBox="1"/>
          <p:nvPr/>
        </p:nvSpPr>
        <p:spPr>
          <a:xfrm>
            <a:off x="179512" y="3533134"/>
            <a:ext cx="9047666" cy="1600438"/>
          </a:xfrm>
          <a:prstGeom prst="rect">
            <a:avLst/>
          </a:prstGeom>
          <a:noFill/>
        </p:spPr>
        <p:txBody>
          <a:bodyPr wrap="square" rtlCol="0">
            <a:spAutoFit/>
          </a:bodyPr>
          <a:lstStyle/>
          <a:p>
            <a:r>
              <a:rPr lang="en-GB" sz="1400" i="0" dirty="0">
                <a:effectLst/>
              </a:rPr>
              <a:t>This microcircuit (left) consists of superficial pyramidal (sp) and deep pyramidal (dp) cells, inhibitory interneuron (ii), and spiny stellate (ss) cells. They are interconnected with excitatory (arrowheads) and inhibitory (beads) connections; their self-inhibitory connections parameterise their responsiveness to their inputs, i.e., synaptic gain.</a:t>
            </a:r>
          </a:p>
          <a:p>
            <a:endParaRPr lang="en-GB" sz="1400" dirty="0"/>
          </a:p>
          <a:p>
            <a:r>
              <a:rPr lang="en-GB" sz="1400" i="0" dirty="0">
                <a:effectLst/>
              </a:rPr>
              <a:t>In EEG DCM, each modelled cortical area contains a microcircuit (middle); functional magnetic resonance imaging DCM uses a much simpler neuronal model. Both DCMs have self-inhibition parameters (round gray beads), which—in EEG—inhibit superficial pyramidal cells specifically. A schematic DCM diagram is explained on the right.</a:t>
            </a:r>
            <a:endParaRPr lang="en-GB" sz="1400" dirty="0"/>
          </a:p>
        </p:txBody>
      </p:sp>
      <p:sp>
        <p:nvSpPr>
          <p:cNvPr id="5" name="TextBox 4">
            <a:extLst>
              <a:ext uri="{FF2B5EF4-FFF2-40B4-BE49-F238E27FC236}">
                <a16:creationId xmlns:a16="http://schemas.microsoft.com/office/drawing/2014/main" id="{930A94DC-CD04-4322-A0BE-C9A6D0D0DDDD}"/>
              </a:ext>
            </a:extLst>
          </p:cNvPr>
          <p:cNvSpPr txBox="1"/>
          <p:nvPr/>
        </p:nvSpPr>
        <p:spPr>
          <a:xfrm>
            <a:off x="7073020" y="4935973"/>
            <a:ext cx="2134898" cy="246221"/>
          </a:xfrm>
          <a:prstGeom prst="rect">
            <a:avLst/>
          </a:prstGeom>
          <a:noFill/>
        </p:spPr>
        <p:txBody>
          <a:bodyPr wrap="square" rtlCol="0">
            <a:spAutoFit/>
          </a:bodyPr>
          <a:lstStyle/>
          <a:p>
            <a:pPr algn="r"/>
            <a:r>
              <a:rPr lang="en-US" sz="1000" dirty="0"/>
              <a:t>Adams et al., 2022</a:t>
            </a:r>
          </a:p>
        </p:txBody>
      </p:sp>
      <p:sp>
        <p:nvSpPr>
          <p:cNvPr id="2" name="TextBox 1">
            <a:extLst>
              <a:ext uri="{FF2B5EF4-FFF2-40B4-BE49-F238E27FC236}">
                <a16:creationId xmlns:a16="http://schemas.microsoft.com/office/drawing/2014/main" id="{9EF99570-DA39-67B8-F8A5-F49FDB092EB1}"/>
              </a:ext>
            </a:extLst>
          </p:cNvPr>
          <p:cNvSpPr txBox="1"/>
          <p:nvPr/>
        </p:nvSpPr>
        <p:spPr>
          <a:xfrm>
            <a:off x="107504" y="195486"/>
            <a:ext cx="8928992" cy="1107996"/>
          </a:xfrm>
          <a:prstGeom prst="rect">
            <a:avLst/>
          </a:prstGeom>
          <a:noFill/>
        </p:spPr>
        <p:txBody>
          <a:bodyPr wrap="square" rtlCol="0">
            <a:spAutoFit/>
          </a:bodyPr>
          <a:lstStyle/>
          <a:p>
            <a:r>
              <a:rPr lang="en-GB" sz="3300" b="1" dirty="0"/>
              <a:t>EEG D</a:t>
            </a:r>
            <a:r>
              <a:rPr lang="en-GB" sz="3300" b="1" i="0" dirty="0">
                <a:effectLst/>
              </a:rPr>
              <a:t>ynamic causal modelling (DCM) model structure - Canonical microcircuit model</a:t>
            </a:r>
          </a:p>
        </p:txBody>
      </p:sp>
    </p:spTree>
    <p:extLst>
      <p:ext uri="{BB962C8B-B14F-4D97-AF65-F5344CB8AC3E}">
        <p14:creationId xmlns:p14="http://schemas.microsoft.com/office/powerpoint/2010/main" val="2947434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E3DA-A835-4AB2-9C03-37966D832A11}"/>
              </a:ext>
            </a:extLst>
          </p:cNvPr>
          <p:cNvSpPr>
            <a:spLocks noGrp="1"/>
          </p:cNvSpPr>
          <p:nvPr>
            <p:ph type="title"/>
          </p:nvPr>
        </p:nvSpPr>
        <p:spPr>
          <a:xfrm>
            <a:off x="628649" y="123478"/>
            <a:ext cx="7886700" cy="994172"/>
          </a:xfrm>
        </p:spPr>
        <p:txBody>
          <a:bodyPr/>
          <a:lstStyle/>
          <a:p>
            <a:r>
              <a:rPr lang="en-GB" b="1" dirty="0"/>
              <a:t>References</a:t>
            </a:r>
          </a:p>
        </p:txBody>
      </p:sp>
      <p:sp>
        <p:nvSpPr>
          <p:cNvPr id="3" name="Content Placeholder 2">
            <a:extLst>
              <a:ext uri="{FF2B5EF4-FFF2-40B4-BE49-F238E27FC236}">
                <a16:creationId xmlns:a16="http://schemas.microsoft.com/office/drawing/2014/main" id="{6425F549-1FDD-430E-92EE-347A89DDB65E}"/>
              </a:ext>
            </a:extLst>
          </p:cNvPr>
          <p:cNvSpPr>
            <a:spLocks noGrp="1"/>
          </p:cNvSpPr>
          <p:nvPr>
            <p:ph idx="1"/>
          </p:nvPr>
        </p:nvSpPr>
        <p:spPr>
          <a:xfrm>
            <a:off x="548070" y="843558"/>
            <a:ext cx="8047857" cy="2587960"/>
          </a:xfrm>
        </p:spPr>
        <p:txBody>
          <a:bodyPr>
            <a:noAutofit/>
          </a:bodyPr>
          <a:lstStyle/>
          <a:p>
            <a:r>
              <a:rPr lang="en-GB" sz="800" dirty="0">
                <a:effectLst/>
                <a:ea typeface="Calibri" panose="020F0502020204030204" pitchFamily="34" charset="0"/>
                <a:cs typeface="Calibri" panose="020F0502020204030204" pitchFamily="34" charset="0"/>
              </a:rPr>
              <a:t>Adams, R. A., Bauer, M., Pinotsis, D., &amp; Friston, K. J. (2016). Dynamic causal modelling of eye movements during pursuit: Confirming  precision-encoding in V1 using MEG. </a:t>
            </a:r>
            <a:r>
              <a:rPr lang="en-GB" sz="800" i="1" dirty="0">
                <a:effectLst/>
                <a:ea typeface="Calibri" panose="020F0502020204030204" pitchFamily="34" charset="0"/>
                <a:cs typeface="Calibri" panose="020F0502020204030204" pitchFamily="34" charset="0"/>
              </a:rPr>
              <a:t>NeuroImage</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132</a:t>
            </a:r>
            <a:r>
              <a:rPr lang="en-GB" sz="800" dirty="0">
                <a:effectLst/>
                <a:ea typeface="Calibri" panose="020F0502020204030204" pitchFamily="34" charset="0"/>
                <a:cs typeface="Calibri" panose="020F0502020204030204" pitchFamily="34" charset="0"/>
              </a:rPr>
              <a:t>, 175–189. https://doi.org/10.1016/j.neuroimage.2016.02.055</a:t>
            </a:r>
            <a:endParaRPr lang="en-GB" sz="800" dirty="0"/>
          </a:p>
          <a:p>
            <a:r>
              <a:rPr lang="en-US" sz="800" b="0" i="0" strike="noStrike" dirty="0">
                <a:effectLst/>
              </a:rPr>
              <a:t>American Psychiatric Association (2013). Diagnostic and Statistical Manual of Mental Disorders, 5th Edition: DSM-5, 5 edition. ed. American Psychiatric Publishing, Washington, D.C.</a:t>
            </a:r>
            <a:endParaRPr lang="en-GB" sz="800" dirty="0"/>
          </a:p>
          <a:p>
            <a:r>
              <a:rPr lang="en-US" sz="800" dirty="0"/>
              <a:t>American Psychiatric Association (2022). Diagnostic and Statistical Manual of Mental Disorders, 5th Edition, Text Revision: DSM-5-TR, 5 edition. ed. American Psychiatric Publishing, Washington, D.C.</a:t>
            </a:r>
          </a:p>
          <a:p>
            <a:r>
              <a:rPr lang="en-GB" sz="800" dirty="0">
                <a:ea typeface="Calibri" panose="020F0502020204030204" pitchFamily="34" charset="0"/>
                <a:cs typeface="Calibri" panose="020F0502020204030204" pitchFamily="34" charset="0"/>
              </a:rPr>
              <a:t>Boland R, Verduin M, Ruiz, P (2021). Kaplan &amp; Sadick's Synopsis of Psychiatry (2021). 12th Ed. Wolters Kluwer Health.</a:t>
            </a:r>
            <a:endParaRPr lang="en-GB" sz="800" dirty="0"/>
          </a:p>
          <a:p>
            <a:r>
              <a:rPr lang="en-GB" sz="800" dirty="0"/>
              <a:t>Büchel C &amp; Friston KJ. Modulation of connectivity in visual pathways by attention: cortical interactions evaluated with structural equation modelling and fMRI (1997), </a:t>
            </a:r>
            <a:r>
              <a:rPr lang="en-GB" sz="800" i="1" dirty="0"/>
              <a:t>Cerebral Cortex, 7(8):768-778.</a:t>
            </a:r>
          </a:p>
          <a:p>
            <a:r>
              <a:rPr lang="en-GB" sz="800" dirty="0"/>
              <a:t>Byrne M, Hodges A, Grant E, Owens DC, Johnstone EC. Neuropsychological assessment of young people at high genetic risk for developing schizophrenia compared with controls: preliminary findings of the Edinburgh High Risk Study (EHRS). (1999), </a:t>
            </a:r>
            <a:r>
              <a:rPr lang="en-GB" sz="800" i="1" dirty="0"/>
              <a:t>Psychological Medicine</a:t>
            </a:r>
            <a:r>
              <a:rPr lang="en-GB" sz="800" dirty="0"/>
              <a:t>, 29(5):1161-1173. </a:t>
            </a:r>
          </a:p>
          <a:p>
            <a:r>
              <a:rPr lang="en-GB" sz="800" b="0" i="0" dirty="0">
                <a:effectLst/>
              </a:rPr>
              <a:t>Corcoran M, Hawkins EL, O’Hora D, et al. Are working memory and glutamate concentrations involved in early-life stress and severity of psychosis? </a:t>
            </a:r>
            <a:r>
              <a:rPr lang="en-GB" sz="800" b="0" i="1" dirty="0">
                <a:effectLst/>
              </a:rPr>
              <a:t>Brain Behav</a:t>
            </a:r>
            <a:r>
              <a:rPr lang="en-GB" sz="800" b="0" i="0" dirty="0">
                <a:effectLst/>
              </a:rPr>
              <a:t>. Published online 2020:e01616. doi:10.1002/brb3.1616 </a:t>
            </a:r>
            <a:endParaRPr lang="en-GB" sz="800" b="0" i="0" dirty="0"/>
          </a:p>
          <a:p>
            <a:r>
              <a:rPr lang="en-GB" sz="800" dirty="0">
                <a:effectLst/>
                <a:ea typeface="Calibri" panose="020F0502020204030204" pitchFamily="34" charset="0"/>
                <a:cs typeface="Calibri" panose="020F0502020204030204" pitchFamily="34" charset="0"/>
              </a:rPr>
              <a:t>David, O., &amp; Friston, K. J. (2003). A neural mass model for MEG/EEG: coupling and neuronal dynamics. </a:t>
            </a:r>
            <a:r>
              <a:rPr lang="en-GB" sz="800" i="1" dirty="0">
                <a:effectLst/>
                <a:ea typeface="Calibri" panose="020F0502020204030204" pitchFamily="34" charset="0"/>
                <a:cs typeface="Calibri" panose="020F0502020204030204" pitchFamily="34" charset="0"/>
              </a:rPr>
              <a:t>NeuroImage</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20</a:t>
            </a:r>
            <a:r>
              <a:rPr lang="en-GB" sz="800" dirty="0">
                <a:effectLst/>
                <a:ea typeface="Calibri" panose="020F0502020204030204" pitchFamily="34" charset="0"/>
                <a:cs typeface="Calibri" panose="020F0502020204030204" pitchFamily="34" charset="0"/>
              </a:rPr>
              <a:t>(3), 1743–1755. </a:t>
            </a:r>
          </a:p>
          <a:p>
            <a:r>
              <a:rPr lang="en-GB" sz="800" dirty="0">
                <a:effectLst/>
                <a:ea typeface="Calibri" panose="020F0502020204030204" pitchFamily="34" charset="0"/>
                <a:cs typeface="Calibri" panose="020F0502020204030204" pitchFamily="34" charset="0"/>
              </a:rPr>
              <a:t>David, O., Kilner, J. M., &amp; Friston, K. J. (2006). Mechanisms of evoked and induced responses in MEG/EEG. </a:t>
            </a:r>
            <a:r>
              <a:rPr lang="en-GB" sz="800" i="1" dirty="0">
                <a:effectLst/>
                <a:ea typeface="Calibri" panose="020F0502020204030204" pitchFamily="34" charset="0"/>
                <a:cs typeface="Calibri" panose="020F0502020204030204" pitchFamily="34" charset="0"/>
              </a:rPr>
              <a:t>NeuroImage</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31</a:t>
            </a:r>
            <a:r>
              <a:rPr lang="en-GB" sz="800" dirty="0">
                <a:effectLst/>
                <a:ea typeface="Calibri" panose="020F0502020204030204" pitchFamily="34" charset="0"/>
                <a:cs typeface="Calibri" panose="020F0502020204030204" pitchFamily="34" charset="0"/>
              </a:rPr>
              <a:t>(4), 1580–1591. https://doi.org/10.1016/j.neuroimage.2006.02.034</a:t>
            </a:r>
            <a:endParaRPr lang="en-GB" sz="800" dirty="0"/>
          </a:p>
          <a:p>
            <a:r>
              <a:rPr lang="en-GB" sz="800" dirty="0"/>
              <a:t>Dauvermann MR. Whalley WC, Romaniuk L, Valton V, Owens DGC, Johnstone EC, Lawrie SM, Moorhead TWJ. The application of nonlinear Dynamic Causal Modelling for fMRI in subjects at high genetic risk of schizophrenia (2013). </a:t>
            </a:r>
            <a:r>
              <a:rPr lang="en-GB" sz="800" i="1" dirty="0"/>
              <a:t>Neuroimage</a:t>
            </a:r>
            <a:r>
              <a:rPr lang="en-GB" sz="800" dirty="0"/>
              <a:t>, 73:16-29.</a:t>
            </a:r>
          </a:p>
          <a:p>
            <a:r>
              <a:rPr lang="en-GB" sz="800" dirty="0">
                <a:effectLst/>
                <a:ea typeface="Calibri" panose="020F0502020204030204" pitchFamily="34" charset="0"/>
                <a:cs typeface="Calibri" panose="020F0502020204030204" pitchFamily="34" charset="0"/>
              </a:rPr>
              <a:t>Dauvermann, M. R., Lee, G., &amp; Dawson, N. (2017). Glutamatergic regulation of cognition and functional brain connectivity: insights from pharmacological, genetic and translational schizophrenia research. </a:t>
            </a:r>
            <a:r>
              <a:rPr lang="en-GB" sz="800" i="1" dirty="0">
                <a:effectLst/>
                <a:ea typeface="Calibri" panose="020F0502020204030204" pitchFamily="34" charset="0"/>
                <a:cs typeface="Calibri" panose="020F0502020204030204" pitchFamily="34" charset="0"/>
              </a:rPr>
              <a:t>British Journal of Pharmacology</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174</a:t>
            </a:r>
            <a:r>
              <a:rPr lang="en-GB" sz="800" dirty="0">
                <a:effectLst/>
                <a:ea typeface="Calibri" panose="020F0502020204030204" pitchFamily="34" charset="0"/>
                <a:cs typeface="Calibri" panose="020F0502020204030204" pitchFamily="34" charset="0"/>
              </a:rPr>
              <a:t>(19). </a:t>
            </a:r>
          </a:p>
          <a:p>
            <a:r>
              <a:rPr lang="en-GB" sz="800" dirty="0">
                <a:effectLst/>
                <a:ea typeface="Calibri" panose="020F0502020204030204" pitchFamily="34" charset="0"/>
                <a:cs typeface="Calibri" panose="020F0502020204030204" pitchFamily="34" charset="0"/>
              </a:rPr>
              <a:t>Dauvermann, M. R., Moorhead, T. W., Watson, A. R., Duff, B., Romaniuk, L., Hall, J., Roberts, N., Lee, G. L., Hughes, Z. A., Brandon, N. J., Whitcher, B., Blackwood, D. H., McIntosh, A. M., &amp; Lawrie, S. M. (2017). Verbal working memory and functional large-scale networks in schizophrenia. </a:t>
            </a:r>
            <a:r>
              <a:rPr lang="en-GB" sz="800" i="1" dirty="0">
                <a:effectLst/>
                <a:ea typeface="Calibri" panose="020F0502020204030204" pitchFamily="34" charset="0"/>
                <a:cs typeface="Calibri" panose="020F0502020204030204" pitchFamily="34" charset="0"/>
              </a:rPr>
              <a:t>Psychiatry Research - Neuroimaging</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270</a:t>
            </a:r>
            <a:r>
              <a:rPr lang="en-GB" sz="800" dirty="0">
                <a:effectLst/>
                <a:ea typeface="Calibri" panose="020F0502020204030204" pitchFamily="34" charset="0"/>
                <a:cs typeface="Calibri" panose="020F0502020204030204" pitchFamily="34" charset="0"/>
              </a:rPr>
              <a:t>. </a:t>
            </a:r>
          </a:p>
          <a:p>
            <a:r>
              <a:rPr lang="en-GB" sz="800" dirty="0">
                <a:effectLst/>
                <a:ea typeface="Calibri" panose="020F0502020204030204" pitchFamily="34" charset="0"/>
                <a:cs typeface="Calibri" panose="020F0502020204030204" pitchFamily="34" charset="0"/>
              </a:rPr>
              <a:t>Dauvermann, M. R., Whalley, H. C., Schmidt, A., Lee, G. L., Romaniuk, L., Roberts, N., Johnstone, E. C., Lawrie, S. M., &amp; Moorhead, T. W. J. (2014). Computational neuropsychiatry - Schizophrenia as a cognitive brain network disorder. </a:t>
            </a:r>
            <a:r>
              <a:rPr lang="en-GB" sz="800" i="1" dirty="0">
                <a:effectLst/>
                <a:ea typeface="Calibri" panose="020F0502020204030204" pitchFamily="34" charset="0"/>
                <a:cs typeface="Calibri" panose="020F0502020204030204" pitchFamily="34" charset="0"/>
              </a:rPr>
              <a:t>Frontiers in Psychiatry</a:t>
            </a:r>
            <a:r>
              <a:rPr lang="en-GB" sz="800" dirty="0">
                <a:effectLst/>
                <a:ea typeface="Calibri" panose="020F0502020204030204" pitchFamily="34" charset="0"/>
                <a:cs typeface="Calibri" panose="020F0502020204030204" pitchFamily="34" charset="0"/>
              </a:rPr>
              <a:t>, </a:t>
            </a:r>
            <a:r>
              <a:rPr lang="en-GB" sz="800" i="1" dirty="0">
                <a:effectLst/>
                <a:ea typeface="Calibri" panose="020F0502020204030204" pitchFamily="34" charset="0"/>
                <a:cs typeface="Calibri" panose="020F0502020204030204" pitchFamily="34" charset="0"/>
              </a:rPr>
              <a:t>5</a:t>
            </a:r>
            <a:r>
              <a:rPr lang="en-GB" sz="800" dirty="0">
                <a:effectLst/>
                <a:ea typeface="Calibri" panose="020F0502020204030204" pitchFamily="34" charset="0"/>
                <a:cs typeface="Calibri" panose="020F0502020204030204" pitchFamily="34" charset="0"/>
              </a:rPr>
              <a:t>(MAR). https://doi.org/10.3389/fpsyt.2014.00030</a:t>
            </a:r>
            <a:endParaRPr lang="en-GB" sz="800" b="0" i="0" dirty="0">
              <a:effectLst/>
            </a:endParaRPr>
          </a:p>
        </p:txBody>
      </p:sp>
    </p:spTree>
    <p:extLst>
      <p:ext uri="{BB962C8B-B14F-4D97-AF65-F5344CB8AC3E}">
        <p14:creationId xmlns:p14="http://schemas.microsoft.com/office/powerpoint/2010/main" val="2006394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E3DA-A835-4AB2-9C03-37966D832A11}"/>
              </a:ext>
            </a:extLst>
          </p:cNvPr>
          <p:cNvSpPr>
            <a:spLocks noGrp="1"/>
          </p:cNvSpPr>
          <p:nvPr>
            <p:ph type="title"/>
          </p:nvPr>
        </p:nvSpPr>
        <p:spPr/>
        <p:txBody>
          <a:bodyPr/>
          <a:lstStyle/>
          <a:p>
            <a:r>
              <a:rPr lang="en-GB" b="1" dirty="0"/>
              <a:t>References</a:t>
            </a:r>
          </a:p>
        </p:txBody>
      </p:sp>
      <p:sp>
        <p:nvSpPr>
          <p:cNvPr id="3" name="Content Placeholder 2">
            <a:extLst>
              <a:ext uri="{FF2B5EF4-FFF2-40B4-BE49-F238E27FC236}">
                <a16:creationId xmlns:a16="http://schemas.microsoft.com/office/drawing/2014/main" id="{6425F549-1FDD-430E-92EE-347A89DDB65E}"/>
              </a:ext>
            </a:extLst>
          </p:cNvPr>
          <p:cNvSpPr>
            <a:spLocks noGrp="1"/>
          </p:cNvSpPr>
          <p:nvPr>
            <p:ph idx="1"/>
          </p:nvPr>
        </p:nvSpPr>
        <p:spPr>
          <a:xfrm>
            <a:off x="602300" y="1131590"/>
            <a:ext cx="7202456" cy="3028312"/>
          </a:xfrm>
        </p:spPr>
        <p:txBody>
          <a:bodyPr>
            <a:normAutofit fontScale="25000" lnSpcReduction="20000"/>
          </a:bodyPr>
          <a:lstStyle/>
          <a:p>
            <a:r>
              <a:rPr lang="en-GB" sz="3200" b="0" i="0" dirty="0">
                <a:effectLst/>
              </a:rPr>
              <a:t>Dauvermann MR, Donohoe G. The role of childhood trauma in cognitive performance in schizophrenia and bipolar disorder – A systematic review. </a:t>
            </a:r>
            <a:r>
              <a:rPr lang="en-GB" sz="3200" b="0" i="1" dirty="0">
                <a:effectLst/>
              </a:rPr>
              <a:t>Schizophr Res Cogn</a:t>
            </a:r>
            <a:r>
              <a:rPr lang="en-GB" sz="3200" b="0" i="0" dirty="0">
                <a:effectLst/>
              </a:rPr>
              <a:t>. 2019;16(August 2018):1-11. doi:10.1016/j.scog.2018.11.001</a:t>
            </a:r>
          </a:p>
          <a:p>
            <a:r>
              <a:rPr lang="en-GB" sz="3200" b="0" i="0" dirty="0">
                <a:effectLst/>
              </a:rPr>
              <a:t>Dauvermann MR, Mothersill D, Rokita KI, King S, Holleran L, Kane R, McKernan D, Kelly J, Morris D, Gill M, Corvin A, Hallahan B, McDonald C, G Donohoe. Changes in default-mode network associated with childhood trauma in schizophrenia. Schizophrenia Bulletin; 47(5):1482-1494.</a:t>
            </a:r>
          </a:p>
          <a:p>
            <a:r>
              <a:rPr lang="en-US" sz="3200" dirty="0"/>
              <a:t>Fox, M. D., &amp; Raichle, M. E. (2007). Spontaneous fluctuations in brain activity observed with functional magnetic resonance imaging. Nature reviews. Neuroscience, 8(9), 700–11. doi:10.1038/nrn2201</a:t>
            </a:r>
          </a:p>
          <a:p>
            <a:r>
              <a:rPr lang="en-US" sz="3200" dirty="0"/>
              <a:t>Fox, M. D., Snyder, A. Z., Vincent, J. L., Corbetta, M., Van Essen, D. C., &amp; Raichle, M. E. (2005). The human brain is intrinsically organized into dynamic, anticorrelated functional networks. Proceedings of the National Academy of Sciences of the United States of America, 102(27), 9673–8. doi:10.1073/pnas.0504136102</a:t>
            </a:r>
            <a:endParaRPr lang="en-GB" sz="3200" dirty="0"/>
          </a:p>
          <a:p>
            <a:r>
              <a:rPr lang="en-GB" sz="3200" dirty="0"/>
              <a:t>Friston KJ, Büchel C, Fink GR, Morris J, Rolls E. Dolan RJ. Psychophysiological and modulatory interactions in neuroimaging (1997), </a:t>
            </a:r>
            <a:r>
              <a:rPr lang="en-GB" sz="3200" i="1" dirty="0"/>
              <a:t>Neuroimage</a:t>
            </a:r>
            <a:r>
              <a:rPr lang="en-GB" sz="3200" dirty="0"/>
              <a:t>, 6(3):218-229.</a:t>
            </a:r>
          </a:p>
          <a:p>
            <a:r>
              <a:rPr lang="en-US" sz="3200" dirty="0"/>
              <a:t>Friston KJ &amp; Stephan KE. </a:t>
            </a:r>
            <a:r>
              <a:rPr lang="en-GB" sz="3200" dirty="0"/>
              <a:t>Free-energy and the brain</a:t>
            </a:r>
            <a:r>
              <a:rPr lang="en-US" sz="3200" dirty="0"/>
              <a:t> (2007). </a:t>
            </a:r>
            <a:r>
              <a:rPr lang="en-US" sz="3200" i="1" dirty="0"/>
              <a:t>Synthese</a:t>
            </a:r>
            <a:r>
              <a:rPr lang="en-US" sz="3200" dirty="0"/>
              <a:t>, 159(3):417-458.</a:t>
            </a:r>
            <a:endParaRPr lang="en-GB" sz="3200" dirty="0"/>
          </a:p>
          <a:p>
            <a:r>
              <a:rPr lang="en-GB" sz="3200" dirty="0"/>
              <a:t>Friston KJ, Mecchelli A, Turner R, Price CJ. Nonlinear responses in fMRI: the Balloon model, Volterra kernels, and other hemodynamics (2000). </a:t>
            </a:r>
            <a:r>
              <a:rPr lang="en-GB" sz="3200" i="1" dirty="0"/>
              <a:t>Neuroimage</a:t>
            </a:r>
            <a:r>
              <a:rPr lang="en-GB" sz="3200" dirty="0"/>
              <a:t>, 12(4): 466-477.</a:t>
            </a:r>
          </a:p>
          <a:p>
            <a:r>
              <a:rPr lang="en-GB" sz="3200" dirty="0">
                <a:effectLst/>
                <a:ea typeface="Calibri" panose="020F0502020204030204" pitchFamily="34" charset="0"/>
                <a:cs typeface="Calibri" panose="020F0502020204030204" pitchFamily="34" charset="0"/>
              </a:rPr>
              <a:t>Fu, Z., Iraji, A., Sui, J., &amp; Calhoun, V. D. (2021). Whole-Brain Functional Network Connectivity Abnormalities in Affective and  Non-Affective Early Phase Psychosis. </a:t>
            </a:r>
            <a:r>
              <a:rPr lang="en-GB" sz="3200" i="1" dirty="0">
                <a:effectLst/>
                <a:ea typeface="Calibri" panose="020F0502020204030204" pitchFamily="34" charset="0"/>
                <a:cs typeface="Calibri" panose="020F0502020204030204" pitchFamily="34" charset="0"/>
              </a:rPr>
              <a:t>Frontiers in Neuroscience</a:t>
            </a:r>
            <a:r>
              <a:rPr lang="en-GB" sz="3200" dirty="0">
                <a:effectLst/>
                <a:ea typeface="Calibri" panose="020F0502020204030204" pitchFamily="34" charset="0"/>
                <a:cs typeface="Calibri" panose="020F0502020204030204" pitchFamily="34" charset="0"/>
              </a:rPr>
              <a:t>, </a:t>
            </a:r>
            <a:r>
              <a:rPr lang="en-GB" sz="3200" i="1" dirty="0">
                <a:effectLst/>
                <a:ea typeface="Calibri" panose="020F0502020204030204" pitchFamily="34" charset="0"/>
                <a:cs typeface="Calibri" panose="020F0502020204030204" pitchFamily="34" charset="0"/>
              </a:rPr>
              <a:t>15</a:t>
            </a:r>
            <a:r>
              <a:rPr lang="en-GB" sz="3200" dirty="0">
                <a:effectLst/>
                <a:ea typeface="Calibri" panose="020F0502020204030204" pitchFamily="34" charset="0"/>
                <a:cs typeface="Calibri" panose="020F0502020204030204" pitchFamily="34" charset="0"/>
              </a:rPr>
              <a:t>, 682110. </a:t>
            </a:r>
          </a:p>
          <a:p>
            <a:r>
              <a:rPr lang="en-GB" sz="3200" dirty="0">
                <a:cs typeface="Arial" pitchFamily="34" charset="0"/>
              </a:rPr>
              <a:t>Gitelman DR, Penny WD, Ashburner J et al. Modeling regional and neuropsychologic interactions in fMRI: The importance of hemodynamic deconvolution. </a:t>
            </a:r>
            <a:r>
              <a:rPr lang="en-GB" sz="3200" i="1" dirty="0">
                <a:cs typeface="Arial" pitchFamily="34" charset="0"/>
              </a:rPr>
              <a:t>Neuroimage</a:t>
            </a:r>
            <a:r>
              <a:rPr lang="en-GB" sz="3200" dirty="0">
                <a:cs typeface="Arial" pitchFamily="34" charset="0"/>
              </a:rPr>
              <a:t> (2003) 19; 200-207.</a:t>
            </a:r>
            <a:endParaRPr lang="en-GB" sz="3200" dirty="0"/>
          </a:p>
          <a:p>
            <a:r>
              <a:rPr lang="en-GB" sz="3200" dirty="0"/>
              <a:t>Johnstone EC, Abukmail SS, Byrne M, Clafferty R, Grant E, Hodges A, Lawrie SM, Owens DG. Edinburgh high risk study--findings after four years: demographic, attainment and psychopathological issues. (2000), </a:t>
            </a:r>
            <a:r>
              <a:rPr lang="en-GB" sz="3200" i="1" dirty="0"/>
              <a:t>Schizophrenia Research, </a:t>
            </a:r>
            <a:r>
              <a:rPr lang="en-GB" sz="3200" dirty="0"/>
              <a:t>46(1):1-15.</a:t>
            </a:r>
          </a:p>
          <a:p>
            <a:r>
              <a:rPr lang="en-GB" sz="3200" dirty="0">
                <a:effectLst/>
                <a:ea typeface="Calibri" panose="020F0502020204030204" pitchFamily="34" charset="0"/>
                <a:cs typeface="Calibri" panose="020F0502020204030204" pitchFamily="34" charset="0"/>
              </a:rPr>
              <a:t>Kiebel, S. J., Garrido, M. I., &amp; Friston, K. J. (2007). Dynamic causal modelling of evoked responses: the role of intrinsic connections. </a:t>
            </a:r>
            <a:r>
              <a:rPr lang="en-GB" sz="3200" i="1" dirty="0">
                <a:effectLst/>
                <a:ea typeface="Calibri" panose="020F0502020204030204" pitchFamily="34" charset="0"/>
                <a:cs typeface="Calibri" panose="020F0502020204030204" pitchFamily="34" charset="0"/>
              </a:rPr>
              <a:t>NeuroImage</a:t>
            </a:r>
            <a:r>
              <a:rPr lang="en-GB" sz="3200" dirty="0">
                <a:effectLst/>
                <a:ea typeface="Calibri" panose="020F0502020204030204" pitchFamily="34" charset="0"/>
                <a:cs typeface="Calibri" panose="020F0502020204030204" pitchFamily="34" charset="0"/>
              </a:rPr>
              <a:t>, </a:t>
            </a:r>
            <a:r>
              <a:rPr lang="en-GB" sz="3200" i="1" dirty="0">
                <a:effectLst/>
                <a:ea typeface="Calibri" panose="020F0502020204030204" pitchFamily="34" charset="0"/>
                <a:cs typeface="Calibri" panose="020F0502020204030204" pitchFamily="34" charset="0"/>
              </a:rPr>
              <a:t>36</a:t>
            </a:r>
            <a:r>
              <a:rPr lang="en-GB" sz="3200" dirty="0">
                <a:effectLst/>
                <a:ea typeface="Calibri" panose="020F0502020204030204" pitchFamily="34" charset="0"/>
                <a:cs typeface="Calibri" panose="020F0502020204030204" pitchFamily="34" charset="0"/>
              </a:rPr>
              <a:t>(2), 332–345. https://doi.org/10.1016/j.neuroimage.2007.02.046</a:t>
            </a:r>
          </a:p>
          <a:p>
            <a:r>
              <a:rPr lang="en-GB" sz="3200" dirty="0">
                <a:latin typeface="Calibri" panose="020F0502020204030204" pitchFamily="34" charset="0"/>
              </a:rPr>
              <a:t>Los Angeles Outpatient Center Editorial Team, 2025 [https://laopcenter.com/]</a:t>
            </a:r>
          </a:p>
          <a:p>
            <a:endParaRPr lang="en-GB" sz="3200" b="0" i="0" strike="noStrike" dirty="0">
              <a:effectLst/>
            </a:endParaRPr>
          </a:p>
        </p:txBody>
      </p:sp>
      <p:sp>
        <p:nvSpPr>
          <p:cNvPr id="6" name="Rectangle 3">
            <a:extLst>
              <a:ext uri="{FF2B5EF4-FFF2-40B4-BE49-F238E27FC236}">
                <a16:creationId xmlns:a16="http://schemas.microsoft.com/office/drawing/2014/main" id="{76AC1B9E-419E-4E8B-82C9-C24332EFA65B}"/>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5B616B"/>
              </a:solidFill>
              <a:effectLst/>
              <a:latin typeface="BlinkMacSystemFon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71BC"/>
                </a:solidFill>
                <a:effectLst/>
                <a:latin typeface="BlinkMacSystemFont"/>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309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E3DA-A835-4AB2-9C03-37966D832A11}"/>
              </a:ext>
            </a:extLst>
          </p:cNvPr>
          <p:cNvSpPr>
            <a:spLocks noGrp="1"/>
          </p:cNvSpPr>
          <p:nvPr>
            <p:ph type="title"/>
          </p:nvPr>
        </p:nvSpPr>
        <p:spPr/>
        <p:txBody>
          <a:bodyPr/>
          <a:lstStyle/>
          <a:p>
            <a:r>
              <a:rPr lang="en-GB" b="1" dirty="0"/>
              <a:t>References</a:t>
            </a:r>
          </a:p>
        </p:txBody>
      </p:sp>
      <p:sp>
        <p:nvSpPr>
          <p:cNvPr id="3" name="Content Placeholder 2">
            <a:extLst>
              <a:ext uri="{FF2B5EF4-FFF2-40B4-BE49-F238E27FC236}">
                <a16:creationId xmlns:a16="http://schemas.microsoft.com/office/drawing/2014/main" id="{6425F549-1FDD-430E-92EE-347A89DDB65E}"/>
              </a:ext>
            </a:extLst>
          </p:cNvPr>
          <p:cNvSpPr>
            <a:spLocks noGrp="1"/>
          </p:cNvSpPr>
          <p:nvPr>
            <p:ph idx="1"/>
          </p:nvPr>
        </p:nvSpPr>
        <p:spPr>
          <a:xfrm>
            <a:off x="602300" y="1131590"/>
            <a:ext cx="7202456" cy="3028312"/>
          </a:xfrm>
        </p:spPr>
        <p:txBody>
          <a:bodyPr>
            <a:normAutofit fontScale="25000" lnSpcReduction="20000"/>
          </a:bodyPr>
          <a:lstStyle/>
          <a:p>
            <a:r>
              <a:rPr lang="en-GB" sz="3200" dirty="0"/>
              <a:t>McIntosh AR, Grady CL, Underleider LG, Haxby JV, Rapoport SI, Horwitz, B. Network analysis of cortical visual pathways mapped with PET. (1994). </a:t>
            </a:r>
            <a:r>
              <a:rPr lang="en-GB" sz="3200" i="1" dirty="0"/>
              <a:t>Journal of Neurosience</a:t>
            </a:r>
            <a:r>
              <a:rPr lang="en-GB" sz="3200" dirty="0"/>
              <a:t>, 14(2):655-666.</a:t>
            </a:r>
          </a:p>
          <a:p>
            <a:r>
              <a:rPr lang="en-GB" sz="3200" b="0" i="0" dirty="0">
                <a:effectLst/>
              </a:rPr>
              <a:t>McKenzie E, Matkin L, Sousa Fialho L, et al. (2022). Developing an international standard set of patient-reported outcome measures for psychotic disorders. Psychiatric Services, 73(3):249-258. </a:t>
            </a:r>
          </a:p>
          <a:p>
            <a:r>
              <a:rPr lang="en-GB" sz="3200" b="0" i="0" dirty="0">
                <a:effectLst/>
              </a:rPr>
              <a:t>Ride J, Kasteridis P, Gutacker N, Aragon Nuthacker MJ, Jacobs R. Healthcare Costs for People with Serious Mental Illness in England: An Analysis of  Costs Across Primary Care, Hospital Care, and Specialist Mental Healthcare. </a:t>
            </a:r>
            <a:r>
              <a:rPr lang="en-GB" sz="3200" b="0" i="1" dirty="0">
                <a:effectLst/>
              </a:rPr>
              <a:t>Appl Health Econ Health Policy</a:t>
            </a:r>
            <a:r>
              <a:rPr lang="en-GB" sz="3200" b="0" i="0" dirty="0">
                <a:effectLst/>
              </a:rPr>
              <a:t>. 2020;18(2):177-188. doi:10.1007/s40258-019-00530-2 </a:t>
            </a:r>
            <a:endParaRPr lang="en-GB" sz="3200" dirty="0"/>
          </a:p>
          <a:p>
            <a:pPr algn="l" rtl="0" fontAlgn="base">
              <a:buFont typeface="Arial" panose="020B0604020202020204" pitchFamily="34" charset="0"/>
              <a:buChar char="•"/>
            </a:pPr>
            <a:r>
              <a:rPr lang="en-US" sz="3200" b="0" i="0" strike="noStrike" dirty="0">
                <a:effectLst/>
              </a:rPr>
              <a:t>Siegel-Ramsay</a:t>
            </a:r>
            <a:r>
              <a:rPr lang="en-GB" sz="3200" b="0" i="0" strike="noStrike" dirty="0">
                <a:effectLst/>
              </a:rPr>
              <a:t> J, Romaniuk L, Whalley H, Roberts N, Branigan H, Stanfield A, Lawrie SM, Dauvermann MR. Glutamate and functional connectivity - Support for the excitatory-inhibitory imbalance hypothesis in autism spectrum disorders. </a:t>
            </a:r>
            <a:r>
              <a:rPr lang="en-GB" sz="3200" b="0" i="0" dirty="0">
                <a:effectLst/>
              </a:rPr>
              <a:t>Psychiatry Res Neuroimaging. 313:111302.</a:t>
            </a:r>
            <a:endParaRPr lang="en-GB" sz="3200" b="0" i="0" strike="noStrike" dirty="0">
              <a:effectLst/>
            </a:endParaRPr>
          </a:p>
          <a:p>
            <a:pPr algn="l" rtl="0" fontAlgn="base">
              <a:buFont typeface="Arial" panose="020B0604020202020204" pitchFamily="34" charset="0"/>
              <a:buChar char="•"/>
            </a:pPr>
            <a:r>
              <a:rPr lang="en-GB" sz="3200" dirty="0"/>
              <a:t>Sporns O. Brain Connectivity (2007). </a:t>
            </a:r>
            <a:r>
              <a:rPr lang="en-GB" sz="3200" i="1" dirty="0"/>
              <a:t>Scholarpedia, </a:t>
            </a:r>
            <a:r>
              <a:rPr lang="en-GB" sz="3200" dirty="0"/>
              <a:t>2(10): 4695.</a:t>
            </a:r>
          </a:p>
          <a:p>
            <a:r>
              <a:rPr lang="en-GB" sz="3200" dirty="0"/>
              <a:t>Stephan KE, Kasper L, Harrison LM, Daunizeau J, dne Ouden HEM, Breakspear M, Friston KJ. Nonlinear dynamic causal models for fMRI. (2008),  </a:t>
            </a:r>
            <a:r>
              <a:rPr lang="en-GB" sz="3200" i="1" dirty="0"/>
              <a:t>Neuroimage,</a:t>
            </a:r>
            <a:r>
              <a:rPr lang="en-GB" sz="3200" dirty="0"/>
              <a:t> 42(2):649-662.</a:t>
            </a:r>
          </a:p>
          <a:p>
            <a:r>
              <a:rPr lang="en-GB" sz="3200" dirty="0"/>
              <a:t>Stephan KE, Penny WD, Moran RJ, den Ouden HEM, Daunizeau J, Friston KJ. Ten simple rules for dynamic causal modeling (2010). </a:t>
            </a:r>
            <a:r>
              <a:rPr lang="en-GB" sz="3200" i="1" dirty="0"/>
              <a:t>Neuroimage</a:t>
            </a:r>
            <a:r>
              <a:rPr lang="en-GB" sz="3200" dirty="0"/>
              <a:t>, 49(4):3099-109.</a:t>
            </a:r>
          </a:p>
          <a:p>
            <a:r>
              <a:rPr lang="en-GB" sz="3200" dirty="0">
                <a:effectLst/>
                <a:ea typeface="Calibri" panose="020F0502020204030204" pitchFamily="34" charset="0"/>
                <a:cs typeface="Calibri" panose="020F0502020204030204" pitchFamily="34" charset="0"/>
              </a:rPr>
              <a:t>Uhlhaas, P. J., &amp; Singer, W. (2010). Abnormal neural oscillations and synchrony in schizophrenia. </a:t>
            </a:r>
            <a:r>
              <a:rPr lang="en-GB" sz="3200" i="1" dirty="0">
                <a:effectLst/>
                <a:ea typeface="Calibri" panose="020F0502020204030204" pitchFamily="34" charset="0"/>
                <a:cs typeface="Calibri" panose="020F0502020204030204" pitchFamily="34" charset="0"/>
              </a:rPr>
              <a:t>Nature Reviews. Neuroscience</a:t>
            </a:r>
            <a:r>
              <a:rPr lang="en-GB" sz="3200" dirty="0">
                <a:effectLst/>
                <a:ea typeface="Calibri" panose="020F0502020204030204" pitchFamily="34" charset="0"/>
                <a:cs typeface="Calibri" panose="020F0502020204030204" pitchFamily="34" charset="0"/>
              </a:rPr>
              <a:t>, </a:t>
            </a:r>
            <a:r>
              <a:rPr lang="en-GB" sz="3200" i="1" dirty="0">
                <a:effectLst/>
                <a:ea typeface="Calibri" panose="020F0502020204030204" pitchFamily="34" charset="0"/>
                <a:cs typeface="Calibri" panose="020F0502020204030204" pitchFamily="34" charset="0"/>
              </a:rPr>
              <a:t>11</a:t>
            </a:r>
            <a:r>
              <a:rPr lang="en-GB" sz="3200" dirty="0">
                <a:effectLst/>
                <a:ea typeface="Calibri" panose="020F0502020204030204" pitchFamily="34" charset="0"/>
                <a:cs typeface="Calibri" panose="020F0502020204030204" pitchFamily="34" charset="0"/>
              </a:rPr>
              <a:t>(2), 100–113. https://doi.org/10.1038/nrn2774</a:t>
            </a:r>
            <a:endParaRPr lang="en-GB" sz="3200" dirty="0">
              <a:effectLst/>
              <a:ea typeface="Calibri" panose="020F0502020204030204" pitchFamily="34" charset="0"/>
              <a:cs typeface="Times New Roman" panose="02020603050405020304" pitchFamily="18" charset="0"/>
            </a:endParaRPr>
          </a:p>
          <a:p>
            <a:r>
              <a:rPr lang="nl-NL" sz="3200" i="0" dirty="0">
                <a:effectLst/>
              </a:rPr>
              <a:t>van Os J, Kenis G, Rutten BP. </a:t>
            </a:r>
            <a:r>
              <a:rPr lang="en-GB" sz="3200" i="0" dirty="0">
                <a:effectLst/>
              </a:rPr>
              <a:t>The environment and schizophrenia.</a:t>
            </a:r>
            <a:r>
              <a:rPr lang="en-GB" sz="3200" dirty="0"/>
              <a:t> </a:t>
            </a:r>
            <a:r>
              <a:rPr lang="en-GB" sz="3200" i="0" dirty="0">
                <a:effectLst/>
              </a:rPr>
              <a:t>Nature. 2010 Nov 11;468(7321):203-12. </a:t>
            </a:r>
            <a:endParaRPr lang="en-GB" sz="3200" dirty="0"/>
          </a:p>
          <a:p>
            <a:r>
              <a:rPr lang="en-GB" sz="3200" dirty="0"/>
              <a:t>Whalley HC, Simonotto E, Flett S, Marshall I, Ebmeier KP, Owens DGC, Goddard NH, Johnstone EC, Lawrie SM. fMRI correlates of state and trait effects in subjects at genetically enhanced risk of schizophrenia. (2004), </a:t>
            </a:r>
            <a:r>
              <a:rPr lang="en-GB" sz="3200" i="1" dirty="0"/>
              <a:t>Brain, </a:t>
            </a:r>
            <a:r>
              <a:rPr lang="en-GB" sz="3200" dirty="0"/>
              <a:t>127(Pt 3):478-490.</a:t>
            </a:r>
          </a:p>
        </p:txBody>
      </p:sp>
      <p:sp>
        <p:nvSpPr>
          <p:cNvPr id="6" name="Rectangle 3">
            <a:extLst>
              <a:ext uri="{FF2B5EF4-FFF2-40B4-BE49-F238E27FC236}">
                <a16:creationId xmlns:a16="http://schemas.microsoft.com/office/drawing/2014/main" id="{76AC1B9E-419E-4E8B-82C9-C24332EFA65B}"/>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5B616B"/>
              </a:solidFill>
              <a:effectLst/>
              <a:latin typeface="BlinkMacSystemFon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71BC"/>
                </a:solidFill>
                <a:effectLst/>
                <a:latin typeface="BlinkMacSystemFont"/>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4748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E3DA-A835-4AB2-9C03-37966D832A11}"/>
              </a:ext>
            </a:extLst>
          </p:cNvPr>
          <p:cNvSpPr>
            <a:spLocks noGrp="1"/>
          </p:cNvSpPr>
          <p:nvPr>
            <p:ph type="title"/>
          </p:nvPr>
        </p:nvSpPr>
        <p:spPr/>
        <p:txBody>
          <a:bodyPr/>
          <a:lstStyle/>
          <a:p>
            <a:r>
              <a:rPr lang="en-GB" b="1" dirty="0"/>
              <a:t>References</a:t>
            </a:r>
          </a:p>
        </p:txBody>
      </p:sp>
      <p:sp>
        <p:nvSpPr>
          <p:cNvPr id="3" name="Content Placeholder 2">
            <a:extLst>
              <a:ext uri="{FF2B5EF4-FFF2-40B4-BE49-F238E27FC236}">
                <a16:creationId xmlns:a16="http://schemas.microsoft.com/office/drawing/2014/main" id="{6425F549-1FDD-430E-92EE-347A89DDB65E}"/>
              </a:ext>
            </a:extLst>
          </p:cNvPr>
          <p:cNvSpPr>
            <a:spLocks noGrp="1"/>
          </p:cNvSpPr>
          <p:nvPr>
            <p:ph idx="1"/>
          </p:nvPr>
        </p:nvSpPr>
        <p:spPr>
          <a:xfrm>
            <a:off x="602300" y="1131590"/>
            <a:ext cx="7202456" cy="3028312"/>
          </a:xfrm>
        </p:spPr>
        <p:txBody>
          <a:bodyPr>
            <a:normAutofit/>
          </a:bodyPr>
          <a:lstStyle/>
          <a:p>
            <a:r>
              <a:rPr lang="en-GB" sz="800" dirty="0"/>
              <a:t>Whalley HC, Simonotto E, Marshall I, Owens DGC, Goddard NH, Johnstone EC, Lawrie SM. Functional disconnectivity in subjects at high genetic risk of schizophrenia. (2005), </a:t>
            </a:r>
            <a:r>
              <a:rPr lang="en-GB" sz="800" i="1" dirty="0"/>
              <a:t>Brain</a:t>
            </a:r>
            <a:r>
              <a:rPr lang="en-GB" sz="800" dirty="0"/>
              <a:t>, 128(Pt 9):2097-2108.</a:t>
            </a:r>
          </a:p>
          <a:p>
            <a:r>
              <a:rPr lang="en-GB" sz="800" dirty="0">
                <a:cs typeface="Arial" pitchFamily="34" charset="0"/>
                <a:hlinkClick r:id="rId3">
                  <a:extLst>
                    <a:ext uri="{A12FA001-AC4F-418D-AE19-62706E023703}">
                      <ahyp:hlinkClr xmlns:ahyp="http://schemas.microsoft.com/office/drawing/2018/hyperlinkcolor" val="tx"/>
                    </a:ext>
                  </a:extLst>
                </a:hlinkClick>
              </a:rPr>
              <a:t>http://www.fil.ion.ucl.ac.uk/spm/data/attention/</a:t>
            </a:r>
            <a:endParaRPr lang="en-GB" sz="800" dirty="0">
              <a:cs typeface="Arial" pitchFamily="34" charset="0"/>
            </a:endParaRPr>
          </a:p>
          <a:p>
            <a:r>
              <a:rPr lang="en-GB" sz="800" dirty="0">
                <a:cs typeface="Arial" pitchFamily="34" charset="0"/>
                <a:hlinkClick r:id="rId4">
                  <a:extLst>
                    <a:ext uri="{A12FA001-AC4F-418D-AE19-62706E023703}">
                      <ahyp:hlinkClr xmlns:ahyp="http://schemas.microsoft.com/office/drawing/2018/hyperlinkcolor" val="tx"/>
                    </a:ext>
                  </a:extLst>
                </a:hlinkClick>
              </a:rPr>
              <a:t>http://www.fil.ion.ucl.ac.uk/spm/doc/mfd/2012/</a:t>
            </a:r>
            <a:endParaRPr lang="en-GB" sz="800" dirty="0">
              <a:cs typeface="Arial" pitchFamily="34" charset="0"/>
            </a:endParaRPr>
          </a:p>
          <a:p>
            <a:r>
              <a:rPr lang="en-GB" sz="800" dirty="0">
                <a:hlinkClick r:id="rId5">
                  <a:extLst>
                    <a:ext uri="{A12FA001-AC4F-418D-AE19-62706E023703}">
                      <ahyp:hlinkClr xmlns:ahyp="http://schemas.microsoft.com/office/drawing/2018/hyperlinkcolor" val="tx"/>
                    </a:ext>
                  </a:extLst>
                </a:hlinkClick>
              </a:rPr>
              <a:t>http://www.fil.ion.ucl.ac.uk/spm/doc/manual.pdf</a:t>
            </a:r>
            <a:endParaRPr lang="en-GB" sz="800" dirty="0"/>
          </a:p>
          <a:p>
            <a:r>
              <a:rPr lang="en-GB" sz="800" i="0" strike="noStrike" baseline="0" dirty="0"/>
              <a:t>Adapted from Ryszard Auksztulewicz  Slides  (</a:t>
            </a:r>
            <a:r>
              <a:rPr lang="en-GB" sz="800" i="0" strike="noStrike" baseline="0" dirty="0">
                <a:hlinkClick r:id="rId6">
                  <a:extLst>
                    <a:ext uri="{A12FA001-AC4F-418D-AE19-62706E023703}">
                      <ahyp:hlinkClr xmlns:ahyp="http://schemas.microsoft.com/office/drawing/2018/hyperlinkcolor" val="tx"/>
                    </a:ext>
                  </a:extLst>
                </a:hlinkClick>
              </a:rPr>
              <a:t>https://www.fil.ion.ucl.ac.uk/spm/course/slides15-meeg/07_MEEG_SPM_May2015_DCM_principles.pdf</a:t>
            </a:r>
            <a:r>
              <a:rPr lang="en-GB" sz="800" i="0" strike="noStrike" baseline="0" dirty="0"/>
              <a:t>)</a:t>
            </a:r>
          </a:p>
          <a:p>
            <a:pPr marL="0" indent="0">
              <a:buNone/>
            </a:pPr>
            <a:endParaRPr lang="en-GB" sz="1800" dirty="0"/>
          </a:p>
          <a:p>
            <a:endParaRPr lang="en-GB" sz="900" dirty="0">
              <a:solidFill>
                <a:srgbClr val="212121"/>
              </a:solidFill>
              <a:latin typeface="Gill Sans MT (Body)"/>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1500" dirty="0"/>
          </a:p>
          <a:p>
            <a:endParaRPr lang="en-GB" sz="800" dirty="0">
              <a:solidFill>
                <a:srgbClr val="212121"/>
              </a:solidFill>
              <a:latin typeface="Gill Sans MT (Body)"/>
            </a:endParaRPr>
          </a:p>
          <a:p>
            <a:endParaRPr lang="en-GB" sz="825" dirty="0">
              <a:solidFill>
                <a:srgbClr val="212121"/>
              </a:solidFill>
              <a:latin typeface="Gill Sans MT (Body)"/>
            </a:endParaRPr>
          </a:p>
        </p:txBody>
      </p:sp>
      <p:sp>
        <p:nvSpPr>
          <p:cNvPr id="6" name="Rectangle 3">
            <a:extLst>
              <a:ext uri="{FF2B5EF4-FFF2-40B4-BE49-F238E27FC236}">
                <a16:creationId xmlns:a16="http://schemas.microsoft.com/office/drawing/2014/main" id="{76AC1B9E-419E-4E8B-82C9-C24332EFA65B}"/>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5B616B"/>
              </a:solidFill>
              <a:effectLst/>
              <a:latin typeface="BlinkMacSystemFon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71BC"/>
                </a:solidFill>
                <a:effectLst/>
                <a:latin typeface="BlinkMacSystemFont"/>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769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EE38-A86C-5E32-2788-65EA8DAFB6A3}"/>
            </a:ext>
          </a:extLst>
        </p:cNvPr>
        <p:cNvGrpSpPr/>
        <p:nvPr/>
      </p:nvGrpSpPr>
      <p:grpSpPr>
        <a:xfrm>
          <a:off x="0" y="0"/>
          <a:ext cx="0" cy="0"/>
          <a:chOff x="0" y="0"/>
          <a:chExt cx="0" cy="0"/>
        </a:xfrm>
      </p:grpSpPr>
      <p:pic>
        <p:nvPicPr>
          <p:cNvPr id="8" name="Content Placeholder 7" descr="A chart of therapy&#10;&#10;AI-generated content may be incorrect.">
            <a:extLst>
              <a:ext uri="{FF2B5EF4-FFF2-40B4-BE49-F238E27FC236}">
                <a16:creationId xmlns:a16="http://schemas.microsoft.com/office/drawing/2014/main" id="{090BAC1D-5C92-A675-A014-C92F0EF966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728" y="285496"/>
            <a:ext cx="4896544" cy="45905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CABD6DC6-3D62-1C14-5B72-F00DB8C30BBF}"/>
              </a:ext>
            </a:extLst>
          </p:cNvPr>
          <p:cNvSpPr txBox="1"/>
          <p:nvPr/>
        </p:nvSpPr>
        <p:spPr>
          <a:xfrm>
            <a:off x="5824902" y="4889584"/>
            <a:ext cx="3347867" cy="253916"/>
          </a:xfrm>
          <a:prstGeom prst="rect">
            <a:avLst/>
          </a:prstGeom>
          <a:noFill/>
        </p:spPr>
        <p:txBody>
          <a:bodyPr wrap="square" rtlCol="0">
            <a:spAutoFit/>
          </a:bodyPr>
          <a:lstStyle/>
          <a:p>
            <a:pPr algn="r"/>
            <a:r>
              <a:rPr lang="en-GB" sz="1000" dirty="0">
                <a:latin typeface="Calibri" panose="020F0502020204030204" pitchFamily="34" charset="0"/>
              </a:rPr>
              <a:t>Los Angeles Outpatient Center Editorial Team, 2025</a:t>
            </a:r>
          </a:p>
        </p:txBody>
      </p:sp>
    </p:spTree>
    <p:extLst>
      <p:ext uri="{BB962C8B-B14F-4D97-AF65-F5344CB8AC3E}">
        <p14:creationId xmlns:p14="http://schemas.microsoft.com/office/powerpoint/2010/main" val="3105509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E6AB-1564-4FFA-9E59-28A4BCA5068C}"/>
              </a:ext>
            </a:extLst>
          </p:cNvPr>
          <p:cNvSpPr>
            <a:spLocks noGrp="1"/>
          </p:cNvSpPr>
          <p:nvPr>
            <p:ph type="title"/>
          </p:nvPr>
        </p:nvSpPr>
        <p:spPr>
          <a:xfrm>
            <a:off x="683568" y="0"/>
            <a:ext cx="7886700" cy="994172"/>
          </a:xfrm>
        </p:spPr>
        <p:txBody>
          <a:bodyPr>
            <a:normAutofit/>
          </a:bodyPr>
          <a:lstStyle/>
          <a:p>
            <a:r>
              <a:rPr lang="en-GB" sz="3400" b="1" dirty="0"/>
              <a:t>Psychotic disorders - Background</a:t>
            </a:r>
          </a:p>
        </p:txBody>
      </p:sp>
      <p:sp>
        <p:nvSpPr>
          <p:cNvPr id="3" name="Content Placeholder 2">
            <a:extLst>
              <a:ext uri="{FF2B5EF4-FFF2-40B4-BE49-F238E27FC236}">
                <a16:creationId xmlns:a16="http://schemas.microsoft.com/office/drawing/2014/main" id="{DFE97DA3-835E-40CF-95C2-C21F207B9DB7}"/>
              </a:ext>
            </a:extLst>
          </p:cNvPr>
          <p:cNvSpPr>
            <a:spLocks noGrp="1"/>
          </p:cNvSpPr>
          <p:nvPr>
            <p:ph idx="1"/>
          </p:nvPr>
        </p:nvSpPr>
        <p:spPr>
          <a:xfrm>
            <a:off x="18728" y="1091303"/>
            <a:ext cx="4553272" cy="2615432"/>
          </a:xfrm>
        </p:spPr>
        <p:txBody>
          <a:bodyPr>
            <a:noAutofit/>
          </a:bodyPr>
          <a:lstStyle/>
          <a:p>
            <a:pPr>
              <a:buFont typeface="Arial" panose="020B0604020202020204" pitchFamily="34" charset="0"/>
              <a:buChar char="•"/>
            </a:pPr>
            <a:r>
              <a:rPr lang="en-GB" sz="2200" b="1" dirty="0">
                <a:cs typeface="Arial" panose="020B0604020202020204" pitchFamily="34" charset="0"/>
              </a:rPr>
              <a:t>Prevalence and diagnosis</a:t>
            </a:r>
          </a:p>
          <a:p>
            <a:pPr marL="428625" lvl="1"/>
            <a:r>
              <a:rPr lang="en-GB" sz="2200" dirty="0">
                <a:cs typeface="Arial" panose="020B0604020202020204" pitchFamily="34" charset="0"/>
              </a:rPr>
              <a:t>Approximately 0.5 - 1% or approximately 24 million people worldwide</a:t>
            </a:r>
          </a:p>
          <a:p>
            <a:pPr marL="253603" lvl="1" indent="0">
              <a:buNone/>
            </a:pPr>
            <a:endParaRPr lang="en-GB" sz="2200" dirty="0">
              <a:cs typeface="Arial" panose="020B0604020202020204" pitchFamily="34" charset="0"/>
            </a:endParaRPr>
          </a:p>
          <a:p>
            <a:pPr marL="432197" lvl="1" indent="-178594"/>
            <a:r>
              <a:rPr lang="en-GB" sz="2200" dirty="0">
                <a:cs typeface="Arial" panose="020B0604020202020204" pitchFamily="34" charset="0"/>
              </a:rPr>
              <a:t>Neurodevelopmental and neurobiological disorder</a:t>
            </a:r>
          </a:p>
          <a:p>
            <a:pPr marL="539750" lvl="2" indent="-93663"/>
            <a:r>
              <a:rPr lang="en-GB" sz="2200" dirty="0">
                <a:cs typeface="Arial" panose="020B0604020202020204" pitchFamily="34" charset="0"/>
              </a:rPr>
              <a:t> Onset typically during late adolescence or early adulthood</a:t>
            </a:r>
          </a:p>
          <a:p>
            <a:pPr marL="625475" lvl="2" indent="-179388"/>
            <a:r>
              <a:rPr lang="en-GB" sz="2200" dirty="0">
                <a:cs typeface="Arial" panose="020B0604020202020204" pitchFamily="34" charset="0"/>
              </a:rPr>
              <a:t>Onset tends to happen earlier among men than women</a:t>
            </a:r>
          </a:p>
        </p:txBody>
      </p:sp>
      <p:sp>
        <p:nvSpPr>
          <p:cNvPr id="4" name="TextBox 3">
            <a:extLst>
              <a:ext uri="{FF2B5EF4-FFF2-40B4-BE49-F238E27FC236}">
                <a16:creationId xmlns:a16="http://schemas.microsoft.com/office/drawing/2014/main" id="{B18EDDFC-3BB6-4E1F-B993-98E205EB327D}"/>
              </a:ext>
            </a:extLst>
          </p:cNvPr>
          <p:cNvSpPr txBox="1"/>
          <p:nvPr/>
        </p:nvSpPr>
        <p:spPr>
          <a:xfrm>
            <a:off x="6246911" y="4566419"/>
            <a:ext cx="2897089" cy="553998"/>
          </a:xfrm>
          <a:prstGeom prst="rect">
            <a:avLst/>
          </a:prstGeom>
          <a:noFill/>
        </p:spPr>
        <p:txBody>
          <a:bodyPr wrap="square" rtlCol="0">
            <a:spAutoFit/>
          </a:bodyPr>
          <a:lstStyle/>
          <a:p>
            <a:pPr algn="r"/>
            <a:r>
              <a:rPr lang="en-GB" sz="1000" dirty="0">
                <a:latin typeface="Calibri" panose="020F0502020204030204" pitchFamily="34" charset="0"/>
              </a:rPr>
              <a:t>Ride et al. 2020</a:t>
            </a:r>
          </a:p>
          <a:p>
            <a:pPr algn="r"/>
            <a:r>
              <a:rPr lang="en-GB" sz="1000" dirty="0">
                <a:ea typeface="Calibri" panose="020F0502020204030204" pitchFamily="34" charset="0"/>
                <a:cs typeface="Calibri" panose="020F0502020204030204" pitchFamily="34" charset="0"/>
              </a:rPr>
              <a:t>Boland R et al.</a:t>
            </a:r>
            <a:r>
              <a:rPr lang="en-GB" sz="1000" dirty="0">
                <a:latin typeface="Calibri" panose="020F0502020204030204" pitchFamily="34" charset="0"/>
              </a:rPr>
              <a:t> 2021</a:t>
            </a:r>
          </a:p>
          <a:p>
            <a:pPr algn="r"/>
            <a:r>
              <a:rPr lang="en-GB" sz="1000" dirty="0">
                <a:latin typeface="Calibri" panose="020F0502020204030204" pitchFamily="34" charset="0"/>
              </a:rPr>
              <a:t>American Psychiatric Association, 2022</a:t>
            </a:r>
          </a:p>
        </p:txBody>
      </p:sp>
      <p:pic>
        <p:nvPicPr>
          <p:cNvPr id="6" name="Picture 5" descr="A graphic of a psychological disorder&#10;&#10;AI-generated content may be incorrect.">
            <a:extLst>
              <a:ext uri="{FF2B5EF4-FFF2-40B4-BE49-F238E27FC236}">
                <a16:creationId xmlns:a16="http://schemas.microsoft.com/office/drawing/2014/main" id="{AAC73FAD-8D5E-F639-2077-A48F0795B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244" y="1347614"/>
            <a:ext cx="4828028" cy="2715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34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0D4FC6-224B-45E6-AD28-CABE49401237}"/>
              </a:ext>
            </a:extLst>
          </p:cNvPr>
          <p:cNvSpPr txBox="1">
            <a:spLocks/>
          </p:cNvSpPr>
          <p:nvPr/>
        </p:nvSpPr>
        <p:spPr>
          <a:xfrm>
            <a:off x="683568" y="0"/>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sz="3400" b="1" dirty="0"/>
              <a:t>Psychotic disorders - Background</a:t>
            </a:r>
          </a:p>
        </p:txBody>
      </p:sp>
      <p:sp>
        <p:nvSpPr>
          <p:cNvPr id="13" name="Content Placeholder 2">
            <a:extLst>
              <a:ext uri="{FF2B5EF4-FFF2-40B4-BE49-F238E27FC236}">
                <a16:creationId xmlns:a16="http://schemas.microsoft.com/office/drawing/2014/main" id="{D4645547-2271-4D56-B456-8A18936DCE7B}"/>
              </a:ext>
            </a:extLst>
          </p:cNvPr>
          <p:cNvSpPr>
            <a:spLocks noGrp="1"/>
          </p:cNvSpPr>
          <p:nvPr>
            <p:ph idx="1"/>
          </p:nvPr>
        </p:nvSpPr>
        <p:spPr>
          <a:xfrm>
            <a:off x="622712" y="1131590"/>
            <a:ext cx="7886700" cy="3384376"/>
          </a:xfrm>
        </p:spPr>
        <p:txBody>
          <a:bodyPr>
            <a:noAutofit/>
          </a:bodyPr>
          <a:lstStyle/>
          <a:p>
            <a:pPr marL="171450" lvl="1"/>
            <a:r>
              <a:rPr lang="en-GB" sz="2200" b="1" dirty="0">
                <a:cs typeface="Arial" panose="020B0604020202020204" pitchFamily="34" charset="0"/>
              </a:rPr>
              <a:t>Symptoms and diagnosis</a:t>
            </a:r>
          </a:p>
          <a:p>
            <a:pPr marL="358775" lvl="2" indent="-176213"/>
            <a:r>
              <a:rPr lang="en-GB" sz="2200" dirty="0">
                <a:cs typeface="Arial" panose="020B0604020202020204" pitchFamily="34" charset="0"/>
              </a:rPr>
              <a:t>Positive symptoms (i.e., hallucination, delusions)</a:t>
            </a:r>
          </a:p>
          <a:p>
            <a:pPr marL="358775" lvl="2" indent="-176213"/>
            <a:r>
              <a:rPr lang="en-GB" sz="2200" dirty="0">
                <a:cs typeface="Arial" panose="020B0604020202020204" pitchFamily="34" charset="0"/>
              </a:rPr>
              <a:t>Negative symptoms (i.e., alogia)</a:t>
            </a:r>
          </a:p>
          <a:p>
            <a:pPr marL="358775" lvl="2" indent="-176213"/>
            <a:r>
              <a:rPr lang="en-GB" sz="2200" dirty="0">
                <a:cs typeface="Arial" panose="020B0604020202020204" pitchFamily="34" charset="0"/>
              </a:rPr>
              <a:t>Cognitive deficits (i.e., verbal memory, working memory, emotion recognition)</a:t>
            </a:r>
          </a:p>
          <a:p>
            <a:pPr marL="182562" lvl="1" indent="0">
              <a:buNone/>
            </a:pPr>
            <a:endParaRPr lang="en-GB" sz="2200" b="0" i="0" dirty="0">
              <a:solidFill>
                <a:srgbClr val="000000"/>
              </a:solidFill>
              <a:effectLst/>
              <a:cs typeface="Arial" panose="020B0604020202020204" pitchFamily="34" charset="0"/>
            </a:endParaRPr>
          </a:p>
          <a:p>
            <a:pPr marL="358775" lvl="1" indent="-176213"/>
            <a:r>
              <a:rPr lang="en-GB" sz="2200" b="0" i="0" dirty="0">
                <a:solidFill>
                  <a:srgbClr val="000000"/>
                </a:solidFill>
                <a:effectLst/>
                <a:cs typeface="Arial" panose="020B0604020202020204" pitchFamily="34" charset="0"/>
              </a:rPr>
              <a:t>Some individuals are at high risk and about 22% of </a:t>
            </a:r>
            <a:r>
              <a:rPr lang="en-GB" sz="2200" dirty="0">
                <a:solidFill>
                  <a:srgbClr val="000000"/>
                </a:solidFill>
                <a:cs typeface="Arial" panose="020B0604020202020204" pitchFamily="34" charset="0"/>
              </a:rPr>
              <a:t>these</a:t>
            </a:r>
            <a:r>
              <a:rPr lang="en-GB" sz="2200" b="0" i="0" dirty="0">
                <a:solidFill>
                  <a:srgbClr val="000000"/>
                </a:solidFill>
                <a:effectLst/>
                <a:cs typeface="Arial" panose="020B0604020202020204" pitchFamily="34" charset="0"/>
              </a:rPr>
              <a:t> individuals will transition to a psychotic disorder. </a:t>
            </a:r>
          </a:p>
          <a:p>
            <a:pPr marL="358775" lvl="1" indent="-176213"/>
            <a:r>
              <a:rPr lang="en-GB" sz="2200" b="0" i="0" dirty="0">
                <a:solidFill>
                  <a:srgbClr val="000000"/>
                </a:solidFill>
                <a:effectLst/>
                <a:cs typeface="Arial" panose="020B0604020202020204" pitchFamily="34" charset="0"/>
              </a:rPr>
              <a:t>Already prior to diagnosis, cognitive deficits can occur, which are also prevalent with illness progression and are associated social disability. </a:t>
            </a:r>
            <a:endParaRPr lang="en-GB" sz="2200" dirty="0">
              <a:cs typeface="Arial" panose="020B0604020202020204" pitchFamily="34" charset="0"/>
            </a:endParaRPr>
          </a:p>
        </p:txBody>
      </p:sp>
      <p:sp>
        <p:nvSpPr>
          <p:cNvPr id="14" name="TextBox 13">
            <a:extLst>
              <a:ext uri="{FF2B5EF4-FFF2-40B4-BE49-F238E27FC236}">
                <a16:creationId xmlns:a16="http://schemas.microsoft.com/office/drawing/2014/main" id="{5B3FFB41-6A18-4B73-A488-FD2419D9976B}"/>
              </a:ext>
            </a:extLst>
          </p:cNvPr>
          <p:cNvSpPr txBox="1"/>
          <p:nvPr/>
        </p:nvSpPr>
        <p:spPr>
          <a:xfrm>
            <a:off x="6580732" y="4599693"/>
            <a:ext cx="2563268" cy="400110"/>
          </a:xfrm>
          <a:prstGeom prst="rect">
            <a:avLst/>
          </a:prstGeom>
          <a:noFill/>
        </p:spPr>
        <p:txBody>
          <a:bodyPr wrap="square" rtlCol="0">
            <a:spAutoFit/>
          </a:bodyPr>
          <a:lstStyle/>
          <a:p>
            <a:pPr algn="r"/>
            <a:r>
              <a:rPr lang="en-US" sz="1000" dirty="0"/>
              <a:t>American Psychiatric Association, 2013</a:t>
            </a:r>
            <a:endParaRPr lang="en-GB" sz="1000" dirty="0"/>
          </a:p>
          <a:p>
            <a:pPr algn="r"/>
            <a:r>
              <a:rPr lang="en-GB" sz="1000" dirty="0"/>
              <a:t>Ride et al. 2020</a:t>
            </a:r>
          </a:p>
        </p:txBody>
      </p:sp>
      <p:pic>
        <p:nvPicPr>
          <p:cNvPr id="3" name="Picture 2" descr="A plant on a ledge&#10;&#10;AI-generated content may be incorrect.">
            <a:extLst>
              <a:ext uri="{FF2B5EF4-FFF2-40B4-BE49-F238E27FC236}">
                <a16:creationId xmlns:a16="http://schemas.microsoft.com/office/drawing/2014/main" id="{BC54921F-E038-89F7-48B7-565C83F85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541" y="51470"/>
            <a:ext cx="962779" cy="1444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red and orange line art of a person&#10;&#10;AI-generated content may be incorrect.">
            <a:extLst>
              <a:ext uri="{FF2B5EF4-FFF2-40B4-BE49-F238E27FC236}">
                <a16:creationId xmlns:a16="http://schemas.microsoft.com/office/drawing/2014/main" id="{E99B5579-9A54-3208-D242-4A52F55CE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654" y="193482"/>
            <a:ext cx="1505358" cy="1224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brain with a metal object on it&#10;&#10;AI-generated content may be incorrect.">
            <a:extLst>
              <a:ext uri="{FF2B5EF4-FFF2-40B4-BE49-F238E27FC236}">
                <a16:creationId xmlns:a16="http://schemas.microsoft.com/office/drawing/2014/main" id="{4E1EC24E-CA1C-6052-ADEF-527B578730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4789" y="1530250"/>
            <a:ext cx="1357223" cy="1015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136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3060</TotalTime>
  <Words>4731</Words>
  <Application>Microsoft Office PowerPoint</Application>
  <PresentationFormat>On-screen Show (16:9)</PresentationFormat>
  <Paragraphs>608</Paragraphs>
  <Slides>69</Slides>
  <Notes>59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3" baseType="lpstr">
      <vt:lpstr>Arial</vt:lpstr>
      <vt:lpstr>BlinkMacSystemFont</vt:lpstr>
      <vt:lpstr>Calibri</vt:lpstr>
      <vt:lpstr>Calibri Body</vt:lpstr>
      <vt:lpstr>Calibri Light</vt:lpstr>
      <vt:lpstr>Calibri Light (Headings)</vt:lpstr>
      <vt:lpstr>ff1</vt:lpstr>
      <vt:lpstr>Georgia</vt:lpstr>
      <vt:lpstr>Gill Sans MT (Body)</vt:lpstr>
      <vt:lpstr>Gill Sans MT (Headings)</vt:lpstr>
      <vt:lpstr>Times New Roman</vt:lpstr>
      <vt:lpstr>Wingdings</vt:lpstr>
      <vt:lpstr>Office Theme</vt:lpstr>
      <vt:lpstr>Bitmap Image</vt:lpstr>
      <vt:lpstr>Fundamentals of functional and effective connectivity and their applications to neurodevelopmental and mental health conditions</vt:lpstr>
      <vt:lpstr>Research themes in psychotic disorders</vt:lpstr>
      <vt:lpstr>Outline</vt:lpstr>
      <vt:lpstr>Learning objectives</vt:lpstr>
      <vt:lpstr>PowerPoint Presentation</vt:lpstr>
      <vt:lpstr>Relevance of cognitive function and functional large-scale networks in mental health conditions</vt:lpstr>
      <vt:lpstr>PowerPoint Presentation</vt:lpstr>
      <vt:lpstr>Psychotic disorders - Background</vt:lpstr>
      <vt:lpstr>PowerPoint Presentation</vt:lpstr>
      <vt:lpstr>Psychotic disorders - Multifactorial Causes</vt:lpstr>
      <vt:lpstr>Environmental and biological risk factors in psychotic disorders </vt:lpstr>
      <vt:lpstr>Impact on psychological and cognitive  factors</vt:lpstr>
      <vt:lpstr>Characteristics of cognitive function/deficits between individuals in psychotic disorders</vt:lpstr>
      <vt:lpstr>PowerPoint Presentation</vt:lpstr>
      <vt:lpstr>Theoretical basis of functional connectivity with examples </vt:lpstr>
      <vt:lpstr>PowerPoint Presentation</vt:lpstr>
      <vt:lpstr>Functional neuroimaging with computational modelling</vt:lpstr>
      <vt:lpstr>Functional connectivity</vt:lpstr>
      <vt:lpstr>RSNs: Inhibitory relationships</vt:lpstr>
      <vt:lpstr>Functional connectivity approaches</vt:lpstr>
      <vt:lpstr>PowerPoint Presentation</vt:lpstr>
      <vt:lpstr>Functional connectivity (spatial maps) - EEG</vt:lpstr>
      <vt:lpstr>Spatial maps of the identified intrinsic connectivity networks (ICN) and spatial functional network connectivity  53 ICNs were identified and sorted into seven resting-state functional domains. Each colour represents a single intrinsic connectivity network</vt:lpstr>
      <vt:lpstr>Spatial maps of the identified intrinsic connectivity networks and spatial functional network connectivity  Averaged spatial functional network connectivity matrix across participants</vt:lpstr>
      <vt:lpstr>Spatial maps of the identified intrinsic connectivity networks and spatial functional network connectivity  The functional connectivity profile of the averaged spatial functional network connectivity matrix.</vt:lpstr>
      <vt:lpstr>Altered neural oscillations and synchrony in schizophrenia - MEG </vt:lpstr>
      <vt:lpstr>Altered neural oscillations and synchrony in schizophrenia - MEG </vt:lpstr>
      <vt:lpstr>PowerPoint Presentation</vt:lpstr>
      <vt:lpstr>Theoretical basis of effective connectivity with examples </vt:lpstr>
      <vt:lpstr>Functional connectivity</vt:lpstr>
      <vt:lpstr>Effective connectivity</vt:lpstr>
      <vt:lpstr>Objectives for effective connectivity</vt:lpstr>
      <vt:lpstr>Effective connectivity approaches</vt:lpstr>
      <vt:lpstr>Dynamic Causal Modelling (DCM) </vt:lpstr>
      <vt:lpstr>Basic Idea of DCM</vt:lpstr>
      <vt:lpstr>Activity-dependent changes of neural function </vt:lpstr>
      <vt:lpstr>Edinburgh High Risk Study (EHRS)</vt:lpstr>
      <vt:lpstr>Verbal fluency task –  Hayling Sentence Completion Task</vt:lpstr>
      <vt:lpstr>Functional Connectivity</vt:lpstr>
      <vt:lpstr>PowerPoint Presentation</vt:lpstr>
      <vt:lpstr>PowerPoint Presentation</vt:lpstr>
      <vt:lpstr>Linear Models</vt:lpstr>
      <vt:lpstr>Optimal linear model</vt:lpstr>
      <vt:lpstr>Activity-dependent changes of neural function</vt:lpstr>
      <vt:lpstr>Nonlinear models</vt:lpstr>
      <vt:lpstr>Optimal nonlinear model family</vt:lpstr>
      <vt:lpstr>Effective connectivity during emotion inhibition in individuals with bipolar disorder</vt:lpstr>
      <vt:lpstr>Effective connectivity during emotion inhibition in individuals with bipolar disorder</vt:lpstr>
      <vt:lpstr>Aims and hypothesis</vt:lpstr>
      <vt:lpstr>Activity-dependent changes of neural function </vt:lpstr>
      <vt:lpstr>Linear Models</vt:lpstr>
      <vt:lpstr>Optimal linear model</vt:lpstr>
      <vt:lpstr>Discussion </vt:lpstr>
      <vt:lpstr>PowerPoint Presentation</vt:lpstr>
      <vt:lpstr>PowerPoint Presentation</vt:lpstr>
      <vt:lpstr>Summary</vt:lpstr>
      <vt:lpstr>PowerPoint Presentation</vt:lpstr>
      <vt:lpstr>Basic Idea of DCM for EEG/MEG</vt:lpstr>
      <vt:lpstr>PowerPoint Presentation</vt:lpstr>
      <vt:lpstr>PowerPoint Presentation</vt:lpstr>
      <vt:lpstr>PowerPoint Presentation</vt:lpstr>
      <vt:lpstr>PowerPoint Presentation</vt:lpstr>
      <vt:lpstr>Computational Modelling of EEG and fMRI Paradigms  Indicates a Consistent Loss of Pyramidal Cell Synaptic Gain in Schizophrenia</vt:lpstr>
      <vt:lpstr>PowerPoint Presentation</vt:lpstr>
      <vt:lpstr>PowerPoint Presentation</vt:lpstr>
      <vt:lpstr>References</vt:lpstr>
      <vt:lpstr>References</vt:lpstr>
      <vt:lpstr>References</vt:lpstr>
      <vt:lpstr>References</vt:lpstr>
    </vt:vector>
  </TitlesOfParts>
  <Company>The University of Birmingham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 and Publications</dc:creator>
  <cp:lastModifiedBy>Maria Dauvermann (Psychology)</cp:lastModifiedBy>
  <cp:revision>266</cp:revision>
  <cp:lastPrinted>2019-07-31T08:58:40Z</cp:lastPrinted>
  <dcterms:created xsi:type="dcterms:W3CDTF">2005-06-08T11:15:47Z</dcterms:created>
  <dcterms:modified xsi:type="dcterms:W3CDTF">2025-08-27T06:49:48Z</dcterms:modified>
</cp:coreProperties>
</file>